
<file path=[Content_Types].xml><?xml version="1.0" encoding="utf-8"?>
<Types xmlns="http://schemas.openxmlformats.org/package/2006/content-types">
  <Default Extension="emf" ContentType="image/x-emf"/>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75" r:id="rId2"/>
  </p:sldMasterIdLst>
  <p:notesMasterIdLst>
    <p:notesMasterId r:id="rId46"/>
  </p:notesMasterIdLst>
  <p:sldIdLst>
    <p:sldId id="256" r:id="rId3"/>
    <p:sldId id="358" r:id="rId4"/>
    <p:sldId id="315" r:id="rId5"/>
    <p:sldId id="316" r:id="rId6"/>
    <p:sldId id="360" r:id="rId7"/>
    <p:sldId id="367" r:id="rId8"/>
    <p:sldId id="370" r:id="rId9"/>
    <p:sldId id="389" r:id="rId10"/>
    <p:sldId id="371" r:id="rId11"/>
    <p:sldId id="372" r:id="rId12"/>
    <p:sldId id="375" r:id="rId13"/>
    <p:sldId id="376" r:id="rId14"/>
    <p:sldId id="377" r:id="rId15"/>
    <p:sldId id="387" r:id="rId16"/>
    <p:sldId id="381" r:id="rId17"/>
    <p:sldId id="383" r:id="rId18"/>
    <p:sldId id="384" r:id="rId19"/>
    <p:sldId id="353" r:id="rId20"/>
    <p:sldId id="385" r:id="rId21"/>
    <p:sldId id="318" r:id="rId22"/>
    <p:sldId id="257" r:id="rId23"/>
    <p:sldId id="390" r:id="rId24"/>
    <p:sldId id="391" r:id="rId25"/>
    <p:sldId id="392" r:id="rId26"/>
    <p:sldId id="393" r:id="rId27"/>
    <p:sldId id="266" r:id="rId28"/>
    <p:sldId id="289" r:id="rId29"/>
    <p:sldId id="291" r:id="rId30"/>
    <p:sldId id="394" r:id="rId31"/>
    <p:sldId id="292" r:id="rId32"/>
    <p:sldId id="395" r:id="rId33"/>
    <p:sldId id="297" r:id="rId34"/>
    <p:sldId id="298" r:id="rId35"/>
    <p:sldId id="302" r:id="rId36"/>
    <p:sldId id="319" r:id="rId37"/>
    <p:sldId id="396" r:id="rId38"/>
    <p:sldId id="397" r:id="rId39"/>
    <p:sldId id="307" r:id="rId40"/>
    <p:sldId id="402" r:id="rId41"/>
    <p:sldId id="398" r:id="rId42"/>
    <p:sldId id="401" r:id="rId43"/>
    <p:sldId id="399" r:id="rId44"/>
    <p:sldId id="400"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97AB"/>
    <a:srgbClr val="F5D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07F6D7-9300-48EC-B8F2-65788FEFC3C5}">
  <a:tblStyle styleId="{1207F6D7-9300-48EC-B8F2-65788FEFC3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2"/>
    <p:restoredTop sz="94678"/>
  </p:normalViewPr>
  <p:slideViewPr>
    <p:cSldViewPr snapToGrid="0">
      <p:cViewPr varScale="1">
        <p:scale>
          <a:sx n="166" d="100"/>
          <a:sy n="166" d="100"/>
        </p:scale>
        <p:origin x="192" y="46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2d5bd6b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2d5bd6b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b2f85e4d22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b2f85e4d22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Since RF performed the best, we plotted the ROC for the RF</a:t>
            </a:r>
            <a:endParaRPr sz="1400"/>
          </a:p>
          <a:p>
            <a:pPr marL="457200" lvl="0" indent="-317500" algn="l" rtl="0">
              <a:lnSpc>
                <a:spcPct val="115000"/>
              </a:lnSpc>
              <a:spcBef>
                <a:spcPts val="0"/>
              </a:spcBef>
              <a:spcAft>
                <a:spcPts val="0"/>
              </a:spcAft>
              <a:buSzPts val="1400"/>
              <a:buChar char="●"/>
            </a:pPr>
            <a:r>
              <a:rPr lang="en" sz="1400"/>
              <a:t>The area under the curve, called AUC, tells us how well the model is performing</a:t>
            </a:r>
            <a:endParaRPr sz="1400"/>
          </a:p>
          <a:p>
            <a:pPr marL="457200" lvl="0" indent="-317500" algn="l" rtl="0">
              <a:lnSpc>
                <a:spcPct val="115000"/>
              </a:lnSpc>
              <a:spcBef>
                <a:spcPts val="0"/>
              </a:spcBef>
              <a:spcAft>
                <a:spcPts val="0"/>
              </a:spcAft>
              <a:buSzPts val="1400"/>
              <a:buChar char="●"/>
            </a:pPr>
            <a:r>
              <a:rPr lang="en" sz="1400"/>
              <a:t>AUC goes from 0 to 1.  1 → mode is perfect</a:t>
            </a:r>
            <a:endParaRPr sz="1400"/>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2f85e4d22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b2f85e4d22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Switching gear to predicting anxiety scores from YouTube and Google Search</a:t>
            </a:r>
            <a:endParaRPr sz="1800"/>
          </a:p>
          <a:p>
            <a:pPr marL="457200" lvl="0" indent="-342900" algn="l" rtl="0">
              <a:spcBef>
                <a:spcPts val="0"/>
              </a:spcBef>
              <a:spcAft>
                <a:spcPts val="0"/>
              </a:spcAft>
              <a:buSzPts val="1800"/>
              <a:buChar char="●"/>
            </a:pPr>
            <a:r>
              <a:rPr lang="en" sz="1800"/>
              <a:t>Concretely, given the two rounds of data, we aim to predict the GAD-7 score in the follow-up round given the online history data and the GAD-7 score from the first-round</a:t>
            </a:r>
            <a:endParaRPr sz="1800"/>
          </a:p>
          <a:p>
            <a:pPr marL="457200" lvl="0" indent="-342900" algn="l" rtl="0">
              <a:lnSpc>
                <a:spcPct val="150000"/>
              </a:lnSpc>
              <a:spcBef>
                <a:spcPts val="0"/>
              </a:spcBef>
              <a:spcAft>
                <a:spcPts val="0"/>
              </a:spcAft>
              <a:buSzPts val="1800"/>
              <a:buChar char="●"/>
            </a:pPr>
            <a:r>
              <a:rPr lang="en" sz="1800">
                <a:solidFill>
                  <a:schemeClr val="dk1"/>
                </a:solidFill>
              </a:rPr>
              <a:t>We want to predict y</a:t>
            </a:r>
            <a:r>
              <a:rPr lang="en" sz="1800" baseline="-25000">
                <a:solidFill>
                  <a:schemeClr val="dk1"/>
                </a:solidFill>
              </a:rPr>
              <a:t>2</a:t>
            </a:r>
            <a:r>
              <a:rPr lang="en" sz="1500">
                <a:solidFill>
                  <a:schemeClr val="dk1"/>
                </a:solidFill>
              </a:rPr>
              <a:t>, given</a:t>
            </a:r>
            <a:r>
              <a:rPr lang="en" sz="1800" baseline="-25000">
                <a:solidFill>
                  <a:schemeClr val="dk1"/>
                </a:solidFill>
              </a:rPr>
              <a:t>  </a:t>
            </a:r>
            <a:r>
              <a:rPr lang="en" sz="1800">
                <a:solidFill>
                  <a:schemeClr val="dk1"/>
                </a:solidFill>
              </a:rPr>
              <a:t>x</a:t>
            </a:r>
            <a:r>
              <a:rPr lang="en" sz="1800" baseline="-25000">
                <a:solidFill>
                  <a:schemeClr val="dk1"/>
                </a:solidFill>
              </a:rPr>
              <a:t>1</a:t>
            </a:r>
            <a:r>
              <a:rPr lang="en" sz="1800">
                <a:solidFill>
                  <a:schemeClr val="dk1"/>
                </a:solidFill>
              </a:rPr>
              <a:t>, y</a:t>
            </a:r>
            <a:r>
              <a:rPr lang="en" sz="1700" baseline="-25000">
                <a:solidFill>
                  <a:schemeClr val="dk1"/>
                </a:solidFill>
              </a:rPr>
              <a:t>1</a:t>
            </a:r>
            <a:r>
              <a:rPr lang="en" sz="1800">
                <a:solidFill>
                  <a:schemeClr val="dk1"/>
                </a:solidFill>
              </a:rPr>
              <a:t>, x</a:t>
            </a:r>
            <a:r>
              <a:rPr lang="en" sz="1800" baseline="-25000">
                <a:solidFill>
                  <a:schemeClr val="dk1"/>
                </a:solidFill>
              </a:rPr>
              <a:t>2</a:t>
            </a:r>
            <a:endParaRPr sz="1800"/>
          </a:p>
          <a:p>
            <a:pPr marL="457200" lvl="0" indent="-342900" algn="l" rtl="0">
              <a:spcBef>
                <a:spcPts val="0"/>
              </a:spcBef>
              <a:spcAft>
                <a:spcPts val="0"/>
              </a:spcAft>
              <a:buSzPts val="1800"/>
              <a:buChar char="●"/>
            </a:pPr>
            <a:r>
              <a:rPr lang="en" sz="1800"/>
              <a:t>X</a:t>
            </a:r>
            <a:r>
              <a:rPr lang="en" sz="1800" baseline="-25000"/>
              <a:t>1 </a:t>
            </a:r>
            <a:r>
              <a:rPr lang="en" sz="1800"/>
              <a:t>first round online data and </a:t>
            </a:r>
            <a:r>
              <a:rPr lang="en" sz="1800">
                <a:solidFill>
                  <a:schemeClr val="dk1"/>
                </a:solidFill>
              </a:rPr>
              <a:t>y</a:t>
            </a:r>
            <a:r>
              <a:rPr lang="en" sz="1700" baseline="-25000">
                <a:solidFill>
                  <a:schemeClr val="dk1"/>
                </a:solidFill>
              </a:rPr>
              <a:t>1</a:t>
            </a:r>
            <a:r>
              <a:rPr lang="en" sz="1700">
                <a:solidFill>
                  <a:schemeClr val="dk1"/>
                </a:solidFill>
              </a:rPr>
              <a:t> = first round anxiety score,</a:t>
            </a:r>
            <a:endParaRPr sz="1800"/>
          </a:p>
          <a:p>
            <a:pPr marL="457200" lvl="0" indent="-342900" algn="l" rtl="0">
              <a:lnSpc>
                <a:spcPct val="150000"/>
              </a:lnSpc>
              <a:spcBef>
                <a:spcPts val="0"/>
              </a:spcBef>
              <a:spcAft>
                <a:spcPts val="0"/>
              </a:spcAft>
              <a:buClr>
                <a:schemeClr val="dk1"/>
              </a:buClr>
              <a:buSzPts val="1800"/>
              <a:buChar char="●"/>
            </a:pPr>
            <a:r>
              <a:rPr lang="en" sz="1800">
                <a:solidFill>
                  <a:schemeClr val="dk1"/>
                </a:solidFill>
              </a:rPr>
              <a:t>x</a:t>
            </a:r>
            <a:r>
              <a:rPr lang="en" sz="1800" baseline="-25000">
                <a:solidFill>
                  <a:schemeClr val="dk1"/>
                </a:solidFill>
              </a:rPr>
              <a:t>2 </a:t>
            </a:r>
            <a:r>
              <a:rPr lang="en" sz="1800">
                <a:solidFill>
                  <a:schemeClr val="dk1"/>
                </a:solidFill>
              </a:rPr>
              <a:t>follow up  round online data and </a:t>
            </a:r>
            <a:r>
              <a:rPr lang="en" sz="1700">
                <a:solidFill>
                  <a:schemeClr val="dk1"/>
                </a:solidFill>
              </a:rPr>
              <a:t>y</a:t>
            </a:r>
            <a:r>
              <a:rPr lang="en" sz="1700" baseline="-25000">
                <a:solidFill>
                  <a:schemeClr val="dk1"/>
                </a:solidFill>
              </a:rPr>
              <a:t>2</a:t>
            </a:r>
            <a:r>
              <a:rPr lang="en" sz="1700">
                <a:solidFill>
                  <a:schemeClr val="dk1"/>
                </a:solidFill>
              </a:rPr>
              <a:t> = follow-up round anxiety score </a:t>
            </a:r>
            <a:endParaRPr sz="1800"/>
          </a:p>
          <a:p>
            <a:pPr marL="457200" lvl="0" indent="-342900" algn="l" rtl="0">
              <a:spcBef>
                <a:spcPts val="0"/>
              </a:spcBef>
              <a:spcAft>
                <a:spcPts val="0"/>
              </a:spcAft>
              <a:buSzPts val="1800"/>
              <a:buChar char="●"/>
            </a:pPr>
            <a:r>
              <a:rPr lang="en" sz="1800"/>
              <a:t>Delta X = </a:t>
            </a:r>
            <a:r>
              <a:rPr lang="en" sz="1800">
                <a:solidFill>
                  <a:schemeClr val="dk1"/>
                </a:solidFill>
              </a:rPr>
              <a:t>X</a:t>
            </a:r>
            <a:r>
              <a:rPr lang="en" sz="1800" baseline="-25000">
                <a:solidFill>
                  <a:schemeClr val="dk1"/>
                </a:solidFill>
              </a:rPr>
              <a:t>1 </a:t>
            </a:r>
            <a:r>
              <a:rPr lang="en" sz="1800">
                <a:solidFill>
                  <a:schemeClr val="dk1"/>
                </a:solidFill>
              </a:rPr>
              <a:t>- X</a:t>
            </a:r>
            <a:r>
              <a:rPr lang="en" sz="1800" baseline="-25000">
                <a:solidFill>
                  <a:schemeClr val="dk1"/>
                </a:solidFill>
              </a:rPr>
              <a:t>2</a:t>
            </a:r>
            <a:r>
              <a:rPr lang="en" sz="1800"/>
              <a:t>  = change in online behavior</a:t>
            </a:r>
            <a:endParaRPr sz="1800"/>
          </a:p>
          <a:p>
            <a:pPr marL="457200" lvl="0" indent="-342900" algn="l" rtl="0">
              <a:spcBef>
                <a:spcPts val="0"/>
              </a:spcBef>
              <a:spcAft>
                <a:spcPts val="0"/>
              </a:spcAft>
              <a:buSzPts val="1800"/>
              <a:buChar char="●"/>
            </a:pPr>
            <a:r>
              <a:rPr lang="en" sz="1800"/>
              <a:t>Our assumption is that change in online behavior may preserve some info about change in anxiety levels</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b2f85e4d22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b2f85e4d22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Since regression, we use avg MSE as the metric to assess how well the models are performing.</a:t>
            </a:r>
            <a:endParaRPr sz="1800"/>
          </a:p>
          <a:p>
            <a:pPr marL="457200" lvl="0" indent="-342900" algn="l" rtl="0">
              <a:spcBef>
                <a:spcPts val="0"/>
              </a:spcBef>
              <a:spcAft>
                <a:spcPts val="0"/>
              </a:spcAft>
              <a:buSzPts val="1800"/>
              <a:buChar char="●"/>
            </a:pPr>
            <a:r>
              <a:rPr lang="en" sz="1800"/>
              <a:t>Lower the MSE, the better.</a:t>
            </a:r>
            <a:endParaRPr sz="1800"/>
          </a:p>
          <a:p>
            <a:pPr marL="457200" lvl="0" indent="-342900" algn="l" rtl="0">
              <a:spcBef>
                <a:spcPts val="0"/>
              </a:spcBef>
              <a:spcAft>
                <a:spcPts val="0"/>
              </a:spcAft>
              <a:buSzPts val="1800"/>
              <a:buChar char="●"/>
            </a:pPr>
            <a:r>
              <a:rPr lang="en" sz="1800"/>
              <a:t>Carried out 5 fold cross val (used only the participants who participated both during the first and follow up round, n = 74)</a:t>
            </a:r>
            <a:endParaRPr sz="1800"/>
          </a:p>
          <a:p>
            <a:pPr marL="457200" lvl="0" indent="-342900" algn="l" rtl="0">
              <a:spcBef>
                <a:spcPts val="0"/>
              </a:spcBef>
              <a:spcAft>
                <a:spcPts val="0"/>
              </a:spcAft>
              <a:buSzPts val="1800"/>
              <a:buChar char="●"/>
            </a:pPr>
            <a:r>
              <a:rPr lang="en" sz="1800"/>
              <a:t>GP out performs both OLS and GB</a:t>
            </a:r>
            <a:endParaRPr sz="1800"/>
          </a:p>
          <a:p>
            <a:pPr marL="457200" lvl="0" indent="-342900" algn="l" rtl="0">
              <a:spcBef>
                <a:spcPts val="0"/>
              </a:spcBef>
              <a:spcAft>
                <a:spcPts val="0"/>
              </a:spcAft>
              <a:buSzPts val="1800"/>
              <a:buChar char="●"/>
            </a:pPr>
            <a:r>
              <a:rPr lang="en" sz="1800"/>
              <a:t>NOW:</a:t>
            </a:r>
            <a:endParaRPr sz="1800"/>
          </a:p>
          <a:p>
            <a:pPr marL="914400" lvl="1" indent="-342900" algn="l" rtl="0">
              <a:spcBef>
                <a:spcPts val="0"/>
              </a:spcBef>
              <a:spcAft>
                <a:spcPts val="0"/>
              </a:spcAft>
              <a:buSzPts val="1800"/>
              <a:buChar char="○"/>
            </a:pPr>
            <a:r>
              <a:rPr lang="en" sz="1800"/>
              <a:t>There were 9 individuals whose anx score changed significantly(&gt;=5) between the two rounds</a:t>
            </a:r>
            <a:endParaRPr sz="1800"/>
          </a:p>
          <a:p>
            <a:pPr marL="914400" lvl="1" indent="-342900" algn="l" rtl="0">
              <a:spcBef>
                <a:spcPts val="0"/>
              </a:spcBef>
              <a:spcAft>
                <a:spcPts val="0"/>
              </a:spcAft>
              <a:buSzPts val="1800"/>
              <a:buChar char="○"/>
            </a:pPr>
            <a:r>
              <a:rPr lang="en" sz="1800"/>
              <a:t>We want to see how well the models do on them</a:t>
            </a:r>
            <a:endParaRPr sz="1800"/>
          </a:p>
          <a:p>
            <a:pPr marL="914400" lvl="1" indent="-342900" algn="l" rtl="0">
              <a:spcBef>
                <a:spcPts val="0"/>
              </a:spcBef>
              <a:spcAft>
                <a:spcPts val="0"/>
              </a:spcAft>
              <a:buSzPts val="1800"/>
              <a:buChar char="○"/>
            </a:pPr>
            <a:r>
              <a:rPr lang="en" sz="1800"/>
              <a:t>As we did the 5 fold cross val, we ensured that those 9 folks are always in the test test</a:t>
            </a:r>
            <a:endParaRPr sz="1800"/>
          </a:p>
          <a:p>
            <a:pPr marL="914400" lvl="1" indent="-342900" algn="l" rtl="0">
              <a:spcBef>
                <a:spcPts val="0"/>
              </a:spcBef>
              <a:spcAft>
                <a:spcPts val="0"/>
              </a:spcAft>
              <a:buSzPts val="1800"/>
              <a:buChar char="○"/>
            </a:pPr>
            <a:r>
              <a:rPr lang="en" sz="1800"/>
              <a:t>Column (b) shows the avg MSE metrics for the models when we followed this process</a:t>
            </a:r>
            <a:endParaRPr sz="1800"/>
          </a:p>
          <a:p>
            <a:pPr marL="457200" lvl="0" indent="-342900" algn="l" rtl="0">
              <a:spcBef>
                <a:spcPts val="0"/>
              </a:spcBef>
              <a:spcAft>
                <a:spcPts val="0"/>
              </a:spcAft>
              <a:buSzPts val="1800"/>
              <a:buChar char="●"/>
            </a:pPr>
            <a:r>
              <a:rPr lang="en" sz="1800"/>
              <a:t>Basically, shows that GP is quite flexible in capturing significant changes in GAD-7 scores (b)</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b2f85e4d22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b2f85e4d22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Imagine an application that taps into your online activities and constantly assess your depression, anxiety, and self-esteem level</a:t>
            </a:r>
            <a:endParaRPr sz="1400"/>
          </a:p>
          <a:p>
            <a:pPr marL="457200" lvl="0" indent="-317500" algn="l" rtl="0">
              <a:spcBef>
                <a:spcPts val="0"/>
              </a:spcBef>
              <a:spcAft>
                <a:spcPts val="0"/>
              </a:spcAft>
              <a:buSzPts val="1400"/>
              <a:buChar char="●"/>
            </a:pPr>
            <a:r>
              <a:rPr lang="en" sz="1400"/>
              <a:t>Your therapist/counselor has access to these plots</a:t>
            </a:r>
            <a:endParaRPr sz="1400"/>
          </a:p>
          <a:p>
            <a:pPr marL="457200" lvl="0" indent="-317500" algn="l" rtl="0">
              <a:spcBef>
                <a:spcPts val="0"/>
              </a:spcBef>
              <a:spcAft>
                <a:spcPts val="0"/>
              </a:spcAft>
              <a:buSzPts val="1400"/>
              <a:buChar char="●"/>
            </a:pPr>
            <a:r>
              <a:rPr lang="en" sz="1400"/>
              <a:t>These plots are generated live!</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2d5bd6bd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b2d5bd6bd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In US 1 in 5 individuals experience some form of Mental illness every year</a:t>
            </a:r>
            <a:endParaRPr sz="1400"/>
          </a:p>
          <a:p>
            <a:pPr marL="457200" lvl="0" indent="-317500" algn="l" rtl="0">
              <a:lnSpc>
                <a:spcPct val="115000"/>
              </a:lnSpc>
              <a:spcBef>
                <a:spcPts val="0"/>
              </a:spcBef>
              <a:spcAft>
                <a:spcPts val="0"/>
              </a:spcAft>
              <a:buSzPts val="1400"/>
              <a:buChar char="●"/>
            </a:pPr>
            <a:r>
              <a:rPr lang="en" sz="1400"/>
              <a:t>50% of these begins by age 14</a:t>
            </a:r>
            <a:endParaRPr sz="1400"/>
          </a:p>
          <a:p>
            <a:pPr marL="457200" lvl="0" indent="-317500" algn="l" rtl="0">
              <a:lnSpc>
                <a:spcPct val="115000"/>
              </a:lnSpc>
              <a:spcBef>
                <a:spcPts val="0"/>
              </a:spcBef>
              <a:spcAft>
                <a:spcPts val="0"/>
              </a:spcAft>
              <a:buClr>
                <a:schemeClr val="dk1"/>
              </a:buClr>
              <a:buSzPts val="1400"/>
              <a:buChar char="●"/>
            </a:pPr>
            <a:r>
              <a:rPr lang="en" sz="1400">
                <a:solidFill>
                  <a:schemeClr val="dk1"/>
                </a:solidFill>
              </a:rPr>
              <a:t>National Institute of MH estimates that only 40% people who suffer from mental illness seek help</a:t>
            </a:r>
            <a:endParaRPr sz="1400"/>
          </a:p>
          <a:p>
            <a:pPr marL="457200" lvl="0" indent="-317500" algn="l" rtl="0">
              <a:lnSpc>
                <a:spcPct val="115000"/>
              </a:lnSpc>
              <a:spcBef>
                <a:spcPts val="0"/>
              </a:spcBef>
              <a:spcAft>
                <a:spcPts val="0"/>
              </a:spcAft>
              <a:buSzPts val="1400"/>
              <a:buChar char="●"/>
            </a:pPr>
            <a:r>
              <a:rPr lang="en" sz="1400"/>
              <a:t>Clearly mental illness is a major public health concern, that can:</a:t>
            </a:r>
            <a:endParaRPr sz="1400"/>
          </a:p>
          <a:p>
            <a:pPr marL="914400" lvl="1" indent="-317500" algn="l" rtl="0">
              <a:lnSpc>
                <a:spcPct val="115000"/>
              </a:lnSpc>
              <a:spcBef>
                <a:spcPts val="0"/>
              </a:spcBef>
              <a:spcAft>
                <a:spcPts val="0"/>
              </a:spcAft>
              <a:buSzPts val="1400"/>
              <a:buChar char="○"/>
            </a:pPr>
            <a:r>
              <a:rPr lang="en" sz="1400"/>
              <a:t>Affect the course of other medical conditions and diseases</a:t>
            </a:r>
            <a:endParaRPr sz="1400"/>
          </a:p>
          <a:p>
            <a:pPr marL="914400" lvl="1" indent="-317500" algn="l" rtl="0">
              <a:lnSpc>
                <a:spcPct val="115000"/>
              </a:lnSpc>
              <a:spcBef>
                <a:spcPts val="0"/>
              </a:spcBef>
              <a:spcAft>
                <a:spcPts val="0"/>
              </a:spcAft>
              <a:buSzPts val="1400"/>
              <a:buChar char="○"/>
            </a:pPr>
            <a:r>
              <a:rPr lang="en" sz="1400"/>
              <a:t>Incur great cost from economic standpoint</a:t>
            </a: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b2d5bd6bd0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b2d5bd6bd0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Social media data has been the most popular form of information that has been studied in the research community to model and understand various aspects of MH conditions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However, social media data has its challenges: self selection bias, sensoring contents, posting things that are socially acceptable, fear of stigma</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data is only gathered from users of particular social media sites.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Because users self-select for particular sites, there may well be confounding factors that influence both the users’ mental health and their online behavior.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3676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b2d5bd6bd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b2d5bd6bd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We hypothesize that routine experiences in our life invoke certain online behaviors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our work, we aim to study individual level search engine logs, a data source that </a:t>
            </a:r>
            <a:r>
              <a:rPr lang="en" b="1">
                <a:solidFill>
                  <a:schemeClr val="dk1"/>
                </a:solidFill>
              </a:rPr>
              <a:t>has</a:t>
            </a:r>
            <a:r>
              <a:rPr lang="en">
                <a:solidFill>
                  <a:schemeClr val="dk1"/>
                </a:solidFill>
              </a:rPr>
              <a:t> </a:t>
            </a:r>
            <a:r>
              <a:rPr lang="en" b="1">
                <a:solidFill>
                  <a:schemeClr val="dk1"/>
                </a:solidFill>
              </a:rPr>
              <a:t>not been used</a:t>
            </a:r>
            <a:r>
              <a:rPr lang="en">
                <a:solidFill>
                  <a:schemeClr val="dk1"/>
                </a:solidFill>
              </a:rPr>
              <a:t> in the past to assess individual level MH phenomenons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Through our proposed framework, we aim to show that individual level longitudinal ground truth data can be merged with online activities from Google Search engine and YouTube search engine to study various forms of MH conditions</a:t>
            </a:r>
            <a:endParaRPr/>
          </a:p>
        </p:txBody>
      </p:sp>
    </p:spTree>
    <p:extLst>
      <p:ext uri="{BB962C8B-B14F-4D97-AF65-F5344CB8AC3E}">
        <p14:creationId xmlns:p14="http://schemas.microsoft.com/office/powerpoint/2010/main" val="339860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b2d5bd6bd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b2d5bd6bd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2nd component of our data: the ground truth mental health information</a:t>
            </a:r>
            <a:endParaRPr sz="1700"/>
          </a:p>
          <a:p>
            <a:pPr marL="457200" lvl="0" indent="-336550" algn="l" rtl="0">
              <a:spcBef>
                <a:spcPts val="0"/>
              </a:spcBef>
              <a:spcAft>
                <a:spcPts val="0"/>
              </a:spcAft>
              <a:buSzPts val="1700"/>
              <a:buChar char="●"/>
            </a:pPr>
            <a:r>
              <a:rPr lang="en" sz="1700"/>
              <a:t>we collect via the survey University’s Red Cap system allows us to easily design questions and collect data</a:t>
            </a:r>
            <a:endParaRPr sz="1700"/>
          </a:p>
          <a:p>
            <a:pPr marL="457200" lvl="0" indent="-336550" algn="l" rtl="0">
              <a:spcBef>
                <a:spcPts val="0"/>
              </a:spcBef>
              <a:spcAft>
                <a:spcPts val="0"/>
              </a:spcAft>
              <a:buSzPts val="1700"/>
              <a:buChar char="●"/>
            </a:pPr>
            <a:r>
              <a:rPr lang="en" sz="1700"/>
              <a:t>We gather:</a:t>
            </a:r>
            <a:endParaRPr sz="1700"/>
          </a:p>
          <a:p>
            <a:pPr marL="914400" lvl="1" indent="-336550" algn="l" rtl="0">
              <a:spcBef>
                <a:spcPts val="0"/>
              </a:spcBef>
              <a:spcAft>
                <a:spcPts val="0"/>
              </a:spcAft>
              <a:buSzPts val="1700"/>
              <a:buChar char="○"/>
            </a:pPr>
            <a:r>
              <a:rPr lang="en" sz="1700"/>
              <a:t>Age, gender, demographics info</a:t>
            </a:r>
            <a:endParaRPr sz="1700"/>
          </a:p>
          <a:p>
            <a:pPr marL="914400" lvl="0" indent="0" algn="l" rtl="0">
              <a:spcBef>
                <a:spcPts val="0"/>
              </a:spcBef>
              <a:spcAft>
                <a:spcPts val="0"/>
              </a:spcAft>
              <a:buNone/>
            </a:pPr>
            <a:endParaRPr sz="1700"/>
          </a:p>
          <a:p>
            <a:pPr marL="914400" lvl="1" indent="-336550" algn="l" rtl="0">
              <a:spcBef>
                <a:spcPts val="0"/>
              </a:spcBef>
              <a:spcAft>
                <a:spcPts val="0"/>
              </a:spcAft>
              <a:buSzPts val="1700"/>
              <a:buChar char="○"/>
            </a:pPr>
            <a:r>
              <a:rPr lang="en" sz="1700"/>
              <a:t>For Mental health we use clinically validated </a:t>
            </a:r>
            <a:r>
              <a:rPr lang="en" sz="1400">
                <a:solidFill>
                  <a:schemeClr val="dk1"/>
                </a:solidFill>
              </a:rPr>
              <a:t>psychological instruments as surveys </a:t>
            </a:r>
            <a:endParaRPr sz="1400">
              <a:solidFill>
                <a:schemeClr val="dk1"/>
              </a:solidFill>
            </a:endParaRPr>
          </a:p>
          <a:p>
            <a:pPr marL="1371600" lvl="2" indent="-317500" algn="l" rtl="0">
              <a:spcBef>
                <a:spcPts val="0"/>
              </a:spcBef>
              <a:spcAft>
                <a:spcPts val="0"/>
              </a:spcAft>
              <a:buClr>
                <a:schemeClr val="dk1"/>
              </a:buClr>
              <a:buSzPts val="1400"/>
              <a:buChar char="■"/>
            </a:pPr>
            <a:r>
              <a:rPr lang="en" sz="1400">
                <a:solidFill>
                  <a:schemeClr val="dk1"/>
                </a:solidFill>
              </a:rPr>
              <a:t>PHQ (0-27)</a:t>
            </a:r>
            <a:endParaRPr sz="1400">
              <a:solidFill>
                <a:schemeClr val="dk1"/>
              </a:solidFill>
            </a:endParaRPr>
          </a:p>
          <a:p>
            <a:pPr marL="1371600" lvl="2" indent="-317500" algn="l" rtl="0">
              <a:spcBef>
                <a:spcPts val="0"/>
              </a:spcBef>
              <a:spcAft>
                <a:spcPts val="0"/>
              </a:spcAft>
              <a:buClr>
                <a:schemeClr val="dk1"/>
              </a:buClr>
              <a:buSzPts val="1400"/>
              <a:buChar char="■"/>
            </a:pPr>
            <a:r>
              <a:rPr lang="en" sz="1400">
                <a:solidFill>
                  <a:schemeClr val="dk1"/>
                </a:solidFill>
              </a:rPr>
              <a:t>ROS(0-30)</a:t>
            </a:r>
            <a:endParaRPr sz="1400">
              <a:solidFill>
                <a:schemeClr val="dk1"/>
              </a:solidFill>
            </a:endParaRPr>
          </a:p>
          <a:p>
            <a:pPr marL="1371600" lvl="2" indent="-317500" algn="l" rtl="0">
              <a:spcBef>
                <a:spcPts val="0"/>
              </a:spcBef>
              <a:spcAft>
                <a:spcPts val="0"/>
              </a:spcAft>
              <a:buClr>
                <a:schemeClr val="dk1"/>
              </a:buClr>
              <a:buSzPts val="1400"/>
              <a:buChar char="■"/>
            </a:pPr>
            <a:r>
              <a:rPr lang="en" sz="1400">
                <a:solidFill>
                  <a:schemeClr val="dk1"/>
                </a:solidFill>
              </a:rPr>
              <a:t>GAD7(0-21)</a:t>
            </a:r>
            <a:endParaRPr sz="1400">
              <a:solidFill>
                <a:schemeClr val="dk1"/>
              </a:solidFill>
            </a:endParaRPr>
          </a:p>
          <a:p>
            <a:pPr marL="0" lvl="0" indent="0" algn="l" rtl="0">
              <a:spcBef>
                <a:spcPts val="0"/>
              </a:spcBef>
              <a:spcAft>
                <a:spcPts val="0"/>
              </a:spcAft>
              <a:buNone/>
            </a:pPr>
            <a:endParaRPr sz="1700"/>
          </a:p>
        </p:txBody>
      </p:sp>
    </p:spTree>
    <p:extLst>
      <p:ext uri="{BB962C8B-B14F-4D97-AF65-F5344CB8AC3E}">
        <p14:creationId xmlns:p14="http://schemas.microsoft.com/office/powerpoint/2010/main" val="93037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2d5bd6bd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b2d5bd6bd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big picture overview of the whole data collection process for a particular individual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b2f85e4d2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b2f85e4d2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 sz="2300">
                <a:solidFill>
                  <a:schemeClr val="dk1"/>
                </a:solidFill>
              </a:rPr>
              <a:t>Anxiety disorder is one of the world’s most prevalent mental health conditions (WHO reported)</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Current methods: in-person interviews, which is expensive, time-consuming, and blocked by social stigma</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In this work, we can identify an individual suffering from potential anxiety disorder and even more, we can predict their level of anxiety score based on YouTube and Google Search log histories</a:t>
            </a:r>
            <a:endParaRPr sz="2300">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IMPORTANT: GAD-7 survey questions were used to get ground truth anxiety assessment of the participants </a:t>
            </a:r>
            <a:endParaRPr sz="2300"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2f85e4d22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2f85e4d2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We observed that the anxiety score increased for 22 individuals,decreased for 32 people, and remain unchanged for 18 participants</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b2f85e4d2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b2f85e4d2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en" sz="2100">
                <a:solidFill>
                  <a:schemeClr val="dk1"/>
                </a:solidFill>
              </a:rPr>
              <a:t>This is an example of a person’s 1 week google and youtube activities!</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Each row is a day, and each ‘|’ bar represents a single online activity. </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The histogram on the right side show the total online activities for each day. </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Notice the burstiness of daily online activities.</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Activities drop during weekends</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People are probably spending less time interacting on internet and more time relaxing, socializing, and connecting with others around them</a:t>
            </a:r>
            <a:endParaRPr sz="2100">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7017-BC6B-5A51-25EC-BA3896C3194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1AA592-96C7-AF4C-428F-F8EE3B5EB19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32F7E1-ED46-6FAB-0C26-B8E1F01F5781}"/>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5" name="Footer Placeholder 4">
            <a:extLst>
              <a:ext uri="{FF2B5EF4-FFF2-40B4-BE49-F238E27FC236}">
                <a16:creationId xmlns:a16="http://schemas.microsoft.com/office/drawing/2014/main" id="{EB4C3EF2-4774-BC2E-6FD1-8C1F6DA73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A9E7-52E8-7C23-C8A5-04755F2D49A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042608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1C19-6FD2-80B2-01B2-40AEB72CD8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C5C585-985E-3069-19B5-43C83F289E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81E70-D76D-4DA9-600E-066383D1E98C}"/>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5" name="Footer Placeholder 4">
            <a:extLst>
              <a:ext uri="{FF2B5EF4-FFF2-40B4-BE49-F238E27FC236}">
                <a16:creationId xmlns:a16="http://schemas.microsoft.com/office/drawing/2014/main" id="{4652C387-5B0F-DFBB-4073-417A7941E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7BA5A-455A-0C26-E7CA-929E9A9FCD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74749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A49BD-BF41-3DBB-5B45-C4BBE57ABFAD}"/>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238D2B-C8A3-5347-EE0F-EB6672452BCC}"/>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3A1BD-99C6-FF47-C930-6B6D2B69DB58}"/>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5" name="Footer Placeholder 4">
            <a:extLst>
              <a:ext uri="{FF2B5EF4-FFF2-40B4-BE49-F238E27FC236}">
                <a16:creationId xmlns:a16="http://schemas.microsoft.com/office/drawing/2014/main" id="{572BB9B4-B2C5-55C4-6A48-27E187F6B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C0794-C3AB-843D-1709-6FAC36BEA3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93271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76C3-AF8B-241E-3808-80C80D6D7575}"/>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E3585-8F4A-2FD3-2981-30738ABB16A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1AC685-58C1-EA4E-7068-A7E9186821F9}"/>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5" name="Footer Placeholder 4">
            <a:extLst>
              <a:ext uri="{FF2B5EF4-FFF2-40B4-BE49-F238E27FC236}">
                <a16:creationId xmlns:a16="http://schemas.microsoft.com/office/drawing/2014/main" id="{67360362-94E1-F1E9-80F1-85B64BB6E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E9DBF-9C9A-3AEA-FB63-C269364D968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305446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C4C7-451E-B9AE-9C26-30E19DDA3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9A02C-C3AF-8C1F-766A-3D1479CC9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34BD8-D51C-51FF-9834-621476318CB2}"/>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5" name="Footer Placeholder 4">
            <a:extLst>
              <a:ext uri="{FF2B5EF4-FFF2-40B4-BE49-F238E27FC236}">
                <a16:creationId xmlns:a16="http://schemas.microsoft.com/office/drawing/2014/main" id="{BE968BD4-7ED7-7C42-6EDF-6C3263351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A6D2F-9C8D-4350-6388-2C2CD8CD24B4}"/>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99610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30AB-A0C1-2DA9-855E-5379DB91F5F4}"/>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0EFFD1-426A-6D48-8BC8-FB4FC7EE0AC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BDEB71-C10F-9DC8-9AA4-55E2400ABCEF}"/>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5" name="Footer Placeholder 4">
            <a:extLst>
              <a:ext uri="{FF2B5EF4-FFF2-40B4-BE49-F238E27FC236}">
                <a16:creationId xmlns:a16="http://schemas.microsoft.com/office/drawing/2014/main" id="{50719A87-E426-B3BC-89A1-9FB6EDCFD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3005D-322F-1387-23D2-F33F9E177E99}"/>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216210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086F-2361-061C-5219-1360B2D5A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0ED1E-3164-01C5-2F27-7D1D843C4B6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710A95-8441-F593-E0C3-6EA93C88B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BD48AC-721A-42E2-C890-7C28ABBAE5F9}"/>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6" name="Footer Placeholder 5">
            <a:extLst>
              <a:ext uri="{FF2B5EF4-FFF2-40B4-BE49-F238E27FC236}">
                <a16:creationId xmlns:a16="http://schemas.microsoft.com/office/drawing/2014/main" id="{FA20FC20-904D-A5D7-71C2-82AFF72AF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A477B-D695-0F5D-516F-5C1741BC70C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78830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6A98-378B-17C5-1638-5BA7906567B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62979-D45D-1488-3FD0-6ADCF084144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A0183-628E-090D-6DA7-99BC981592C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F20D8A-EFBF-0194-78A0-FB0A1ED2DEA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DF73C-3A5C-5FEE-6664-E08AAAC7F79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2B67A-D3F0-ED51-DB34-56B445D058AD}"/>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8" name="Footer Placeholder 7">
            <a:extLst>
              <a:ext uri="{FF2B5EF4-FFF2-40B4-BE49-F238E27FC236}">
                <a16:creationId xmlns:a16="http://schemas.microsoft.com/office/drawing/2014/main" id="{2D1AB52B-54AF-9D16-62C6-C46128117B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9AC05D-1114-CFB2-7987-45C697D3C45F}"/>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19256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6469-72C1-CA60-95E1-E83D71DEFB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D4B974-35B3-7CB2-E011-755B88553850}"/>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4" name="Footer Placeholder 3">
            <a:extLst>
              <a:ext uri="{FF2B5EF4-FFF2-40B4-BE49-F238E27FC236}">
                <a16:creationId xmlns:a16="http://schemas.microsoft.com/office/drawing/2014/main" id="{916D923A-5FEF-6563-BC29-1EF316A800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BF49C4-47E5-28A2-33B7-180ED87EE3FA}"/>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1138808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E3BC21-FD72-4E37-0E22-739EA0C8E1DA}"/>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3" name="Footer Placeholder 2">
            <a:extLst>
              <a:ext uri="{FF2B5EF4-FFF2-40B4-BE49-F238E27FC236}">
                <a16:creationId xmlns:a16="http://schemas.microsoft.com/office/drawing/2014/main" id="{A6BAC6C6-22F4-32ED-A433-AA170AB70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DF1240-72B8-650C-DA00-CD18E31B119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34619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3515-348B-20E6-FC53-876513E2DCF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34860A-5A93-0C51-9419-25A476AACD9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929183-5AAB-EEA4-D52D-7BDD995BB84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66F89-73CC-C366-BC68-9D502439CC1D}"/>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6" name="Footer Placeholder 5">
            <a:extLst>
              <a:ext uri="{FF2B5EF4-FFF2-40B4-BE49-F238E27FC236}">
                <a16:creationId xmlns:a16="http://schemas.microsoft.com/office/drawing/2014/main" id="{5E0C395D-F58A-8F1E-8346-0FF957959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E91C6-73B8-01A1-1F5F-04DD04525CBF}"/>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390702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E56D-BD16-AB7A-64FB-C29CEDA65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F7DA0-004C-C879-AB10-CF83FCF713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95389-7BE6-AB7B-9600-0A14A4F9D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35B72E-0F31-D03A-4955-BDA1583C5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9FFB3-75E5-C6E2-7FF3-7CA87FF184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79253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1D3D-6945-2D87-CC6F-F649047AC08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FFF340-7FFD-D443-104E-71430AA7BC7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E42CC0-C07B-C4A6-EAA9-C2576845070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6A49A-1EF0-E7DE-7E33-626CBD0E4467}"/>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6" name="Footer Placeholder 5">
            <a:extLst>
              <a:ext uri="{FF2B5EF4-FFF2-40B4-BE49-F238E27FC236}">
                <a16:creationId xmlns:a16="http://schemas.microsoft.com/office/drawing/2014/main" id="{0DEEBD0F-A619-A062-68F9-586C106FF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A6FC9-2496-ED18-6DB0-DF98035CA44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2652654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B919-E3DD-9D54-7B76-DBB9E474D5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DD3C1C-450B-AF41-686E-3700F679D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A538B-7601-855B-C2AB-13F1EBF9C5A1}"/>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5" name="Footer Placeholder 4">
            <a:extLst>
              <a:ext uri="{FF2B5EF4-FFF2-40B4-BE49-F238E27FC236}">
                <a16:creationId xmlns:a16="http://schemas.microsoft.com/office/drawing/2014/main" id="{C3755C1D-BABD-2450-BEB0-0D325A69C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FBCDB-D2A9-3C7E-356F-8B21563261ED}"/>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2823691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0BDE4-BE67-FCA3-4F4F-113ACD95712D}"/>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75052-D29E-BC42-45EB-E9A9F6EFD1CC}"/>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C7F28-42A7-5B70-F536-5485D63C8D1D}"/>
              </a:ext>
            </a:extLst>
          </p:cNvPr>
          <p:cNvSpPr>
            <a:spLocks noGrp="1"/>
          </p:cNvSpPr>
          <p:nvPr>
            <p:ph type="dt" sz="half" idx="10"/>
          </p:nvPr>
        </p:nvSpPr>
        <p:spPr/>
        <p:txBody>
          <a:bodyPr/>
          <a:lstStyle/>
          <a:p>
            <a:fld id="{5F204CCC-70FC-C449-9F03-E63B913A4FBE}" type="datetimeFigureOut">
              <a:rPr lang="en-US" smtClean="0"/>
              <a:t>1/22/24</a:t>
            </a:fld>
            <a:endParaRPr lang="en-US"/>
          </a:p>
        </p:txBody>
      </p:sp>
      <p:sp>
        <p:nvSpPr>
          <p:cNvPr id="5" name="Footer Placeholder 4">
            <a:extLst>
              <a:ext uri="{FF2B5EF4-FFF2-40B4-BE49-F238E27FC236}">
                <a16:creationId xmlns:a16="http://schemas.microsoft.com/office/drawing/2014/main" id="{460C04D6-6059-06B0-4940-73DCEEC98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1FE01-2492-CE77-9A45-141212C897F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103738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54164-D033-F4E3-7C47-C14272A5F791}"/>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5B02B6F-DD2B-2BB2-5335-89B25C16E7B1}"/>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DEEC0B-3F7E-BA32-0F92-34101545DE2E}"/>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5" name="Footer Placeholder 4">
            <a:extLst>
              <a:ext uri="{FF2B5EF4-FFF2-40B4-BE49-F238E27FC236}">
                <a16:creationId xmlns:a16="http://schemas.microsoft.com/office/drawing/2014/main" id="{827A1C45-6E4B-BF11-CE75-A7886A6CF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6DBB6-32E6-286C-22E5-3ECC9073BD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5736903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0F2E-802B-9A10-9B43-CA60BD6EC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35988-C303-BA0A-8AFA-A13B03750B46}"/>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08CA3-37A4-A65F-9E79-07ECB6A86D61}"/>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9C979-AA06-770C-9033-63C6690299C0}"/>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6" name="Footer Placeholder 5">
            <a:extLst>
              <a:ext uri="{FF2B5EF4-FFF2-40B4-BE49-F238E27FC236}">
                <a16:creationId xmlns:a16="http://schemas.microsoft.com/office/drawing/2014/main" id="{3DEA9895-5EDA-DD63-43AA-E7515AD4A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D62C-6F5B-E742-71D5-2FB253DF66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6867271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7943-FCED-DBF1-82A7-55A38B7E8F4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D831F5-488F-78F4-CC92-599CC6BC91F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EC7F3CF-CAEA-5B84-9CA1-6D6FA7A6584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95CB2-FBE0-CF91-1B45-89E80C5CF6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00B70-3F6C-343B-CA0B-2D6291DBFFF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AC699-C8F9-890D-9A3D-C80FC8254145}"/>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8" name="Footer Placeholder 7">
            <a:extLst>
              <a:ext uri="{FF2B5EF4-FFF2-40B4-BE49-F238E27FC236}">
                <a16:creationId xmlns:a16="http://schemas.microsoft.com/office/drawing/2014/main" id="{F8C77A0F-FF13-5D9B-DA61-98D47B444F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EA974-CC67-D9BC-A92C-FA5EA566F4C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267125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F3D7-88D2-0915-2388-F93863F27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D4A6-5B94-26F8-51A4-F6A5BE23A37B}"/>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4" name="Footer Placeholder 3">
            <a:extLst>
              <a:ext uri="{FF2B5EF4-FFF2-40B4-BE49-F238E27FC236}">
                <a16:creationId xmlns:a16="http://schemas.microsoft.com/office/drawing/2014/main" id="{064CC1DD-82FC-5244-B96B-2965289555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26161-463C-ADF2-3DC4-883C0391091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5140100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5A1CCD-06F4-F94C-725E-5EF607E356C1}"/>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3" name="Footer Placeholder 2">
            <a:extLst>
              <a:ext uri="{FF2B5EF4-FFF2-40B4-BE49-F238E27FC236}">
                <a16:creationId xmlns:a16="http://schemas.microsoft.com/office/drawing/2014/main" id="{BDC19EDC-6C9C-AB41-5662-519964426E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5F4AB5-1820-FC18-48FF-C576077FA91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0609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8D8B-8687-6821-CD9F-4B772B61C1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9D5AF7-9D05-1847-CA5E-C86223202B0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357DE-41DF-0824-AF2D-ED5F0CBE848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7819566-D8F3-9374-F64F-923795BE9F98}"/>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6" name="Footer Placeholder 5">
            <a:extLst>
              <a:ext uri="{FF2B5EF4-FFF2-40B4-BE49-F238E27FC236}">
                <a16:creationId xmlns:a16="http://schemas.microsoft.com/office/drawing/2014/main" id="{948623CB-0645-A0D4-57FD-133E8D38BE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23037-9645-9528-4EC4-1774313A250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491491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8C38-D1B5-CADC-CCE5-0A35C900A4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F24EF4-1598-49C3-3962-54055B9E848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E06F231-1093-5B27-3B34-037FD5B109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59F906-9679-A6D1-D19D-A4B128F3E4EA}"/>
              </a:ext>
            </a:extLst>
          </p:cNvPr>
          <p:cNvSpPr>
            <a:spLocks noGrp="1"/>
          </p:cNvSpPr>
          <p:nvPr>
            <p:ph type="dt" sz="half" idx="10"/>
          </p:nvPr>
        </p:nvSpPr>
        <p:spPr/>
        <p:txBody>
          <a:bodyPr/>
          <a:lstStyle/>
          <a:p>
            <a:fld id="{CE5B08D3-660C-E74F-A19B-349472156D3C}" type="datetimeFigureOut">
              <a:rPr lang="en-US" smtClean="0"/>
              <a:t>1/22/24</a:t>
            </a:fld>
            <a:endParaRPr lang="en-US"/>
          </a:p>
        </p:txBody>
      </p:sp>
      <p:sp>
        <p:nvSpPr>
          <p:cNvPr id="6" name="Footer Placeholder 5">
            <a:extLst>
              <a:ext uri="{FF2B5EF4-FFF2-40B4-BE49-F238E27FC236}">
                <a16:creationId xmlns:a16="http://schemas.microsoft.com/office/drawing/2014/main" id="{2B17A6D9-4DE8-876E-9FD1-9593B0713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9DC29-F47E-3F85-1B6A-C6C4AD10B91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706242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1C3E0-E226-8E00-50A4-6CDCCDCB87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E77382-8A1F-B1FF-C1A6-F3A05D6ABE9F}"/>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553CA-925D-B89B-5DF1-4B214289462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E5B08D3-660C-E74F-A19B-349472156D3C}" type="datetimeFigureOut">
              <a:rPr lang="en-US" smtClean="0"/>
              <a:t>1/22/24</a:t>
            </a:fld>
            <a:endParaRPr lang="en-US"/>
          </a:p>
        </p:txBody>
      </p:sp>
      <p:sp>
        <p:nvSpPr>
          <p:cNvPr id="5" name="Footer Placeholder 4">
            <a:extLst>
              <a:ext uri="{FF2B5EF4-FFF2-40B4-BE49-F238E27FC236}">
                <a16:creationId xmlns:a16="http://schemas.microsoft.com/office/drawing/2014/main" id="{2073DB00-4571-E3DB-CADB-40D553069E7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E0CB8D-3832-0C53-7B9F-2B57DCC86C0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2294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E08B5-45F8-1FF9-B69A-71BF2F0C6F3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C824B7-4697-81D2-CDB9-A2FF84B6F6E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F68FD-D1AF-07E7-1843-4BC6BDC3C61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F204CCC-70FC-C449-9F03-E63B913A4FBE}" type="datetimeFigureOut">
              <a:rPr lang="en-US" smtClean="0"/>
              <a:t>1/22/24</a:t>
            </a:fld>
            <a:endParaRPr lang="en-US"/>
          </a:p>
        </p:txBody>
      </p:sp>
      <p:sp>
        <p:nvSpPr>
          <p:cNvPr id="5" name="Footer Placeholder 4">
            <a:extLst>
              <a:ext uri="{FF2B5EF4-FFF2-40B4-BE49-F238E27FC236}">
                <a16:creationId xmlns:a16="http://schemas.microsoft.com/office/drawing/2014/main" id="{12AFDAC1-B103-2152-5979-D6C90F0BE4F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A4C8B2-5804-CF64-0C6C-9BA5DB00248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2F2692-58B3-BD41-815E-777FF0419304}" type="slidenum">
              <a:rPr lang="en-US" smtClean="0"/>
              <a:t>‹#›</a:t>
            </a:fld>
            <a:endParaRPr lang="en-US"/>
          </a:p>
        </p:txBody>
      </p:sp>
    </p:spTree>
    <p:extLst>
      <p:ext uri="{BB962C8B-B14F-4D97-AF65-F5344CB8AC3E}">
        <p14:creationId xmlns:p14="http://schemas.microsoft.com/office/powerpoint/2010/main" val="30824248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042587" y="841772"/>
            <a:ext cx="7238287" cy="179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600" dirty="0"/>
              <a:t>Using Online Behavioral Data to Improve Public Health</a:t>
            </a:r>
            <a:endParaRPr sz="4600" dirty="0"/>
          </a:p>
        </p:txBody>
      </p:sp>
      <p:sp>
        <p:nvSpPr>
          <p:cNvPr id="61" name="Google Shape;61;p14"/>
          <p:cNvSpPr txBox="1">
            <a:spLocks noGrp="1"/>
          </p:cNvSpPr>
          <p:nvPr>
            <p:ph type="subTitle" idx="1"/>
          </p:nvPr>
        </p:nvSpPr>
        <p:spPr>
          <a:xfrm>
            <a:off x="311700" y="2632472"/>
            <a:ext cx="8520600" cy="155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Henry Kautz</a:t>
            </a:r>
          </a:p>
          <a:p>
            <a:pPr marL="0" lvl="0" indent="0" algn="ctr" rtl="0">
              <a:spcBef>
                <a:spcPts val="0"/>
              </a:spcBef>
              <a:spcAft>
                <a:spcPts val="0"/>
              </a:spcAft>
              <a:buNone/>
            </a:pPr>
            <a:r>
              <a:rPr lang="en" sz="2000" dirty="0"/>
              <a:t>Visiting Professor, University of Virginia</a:t>
            </a:r>
          </a:p>
          <a:p>
            <a:pPr marL="0" lvl="0" indent="0" algn="ctr" rtl="0">
              <a:spcBef>
                <a:spcPts val="0"/>
              </a:spcBef>
              <a:spcAft>
                <a:spcPts val="0"/>
              </a:spcAft>
              <a:buNone/>
            </a:pPr>
            <a:r>
              <a:rPr lang="en" sz="2000" dirty="0"/>
              <a:t>Founding Director, </a:t>
            </a:r>
            <a:r>
              <a:rPr lang="en" sz="2000" dirty="0" err="1"/>
              <a:t>Goergen</a:t>
            </a:r>
            <a:r>
              <a:rPr lang="en" sz="2000" dirty="0"/>
              <a:t> Institute for Data Science, University of Rochester</a:t>
            </a:r>
          </a:p>
          <a:p>
            <a:pPr marL="0" lvl="0" indent="0" algn="ctr" rtl="0">
              <a:spcBef>
                <a:spcPts val="0"/>
              </a:spcBef>
              <a:spcAft>
                <a:spcPts val="0"/>
              </a:spcAft>
              <a:buNone/>
            </a:pPr>
            <a:r>
              <a:rPr lang="en" sz="2000" dirty="0"/>
              <a:t>Past Director, Information &amp; Intelligent Systems, NSF</a:t>
            </a:r>
          </a:p>
          <a:p>
            <a:pPr marL="0" lvl="0" indent="0" algn="ctr" rtl="0">
              <a:spcBef>
                <a:spcPts val="0"/>
              </a:spcBef>
              <a:spcAft>
                <a:spcPts val="0"/>
              </a:spcAft>
              <a:buNone/>
            </a:pPr>
            <a:endParaRPr lang="en" sz="2800" dirty="0"/>
          </a:p>
          <a:p>
            <a:pPr marL="0" lvl="0" indent="0" algn="ctr" rtl="0">
              <a:spcBef>
                <a:spcPts val="0"/>
              </a:spcBef>
              <a:spcAft>
                <a:spcPts val="0"/>
              </a:spcAft>
              <a:buNone/>
            </a:pPr>
            <a:r>
              <a:rPr lang="en" dirty="0"/>
              <a:t>January 2023</a:t>
            </a:r>
            <a:endParaRPr dirty="0"/>
          </a:p>
        </p:txBody>
      </p:sp>
      <p:sp>
        <p:nvSpPr>
          <p:cNvPr id="62" name="Google Shape;62;p14"/>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a:lstStyle/>
          <a:p>
            <a:pPr lvl="0">
              <a:defRPr sz="1800"/>
            </a:pPr>
            <a:r>
              <a:rPr sz="4430"/>
              <a:t>Impact of Friendships</a:t>
            </a:r>
          </a:p>
        </p:txBody>
      </p:sp>
      <p:pic>
        <p:nvPicPr>
          <p:cNvPr id="191" name="sick-friendship-influence.pdf"/>
          <p:cNvPicPr/>
          <p:nvPr/>
        </p:nvPicPr>
        <p:blipFill>
          <a:blip r:embed="rId2"/>
          <a:stretch>
            <a:fillRect/>
          </a:stretch>
        </p:blipFill>
        <p:spPr>
          <a:xfrm>
            <a:off x="2153653" y="1049450"/>
            <a:ext cx="5114561" cy="3820205"/>
          </a:xfrm>
          <a:prstGeom prst="rect">
            <a:avLst/>
          </a:prstGeom>
          <a:ln w="12700">
            <a:miter lim="400000"/>
          </a:ln>
        </p:spPr>
      </p:pic>
      <p:sp>
        <p:nvSpPr>
          <p:cNvPr id="2" name="TextBox 1"/>
          <p:cNvSpPr txBox="1"/>
          <p:nvPr/>
        </p:nvSpPr>
        <p:spPr>
          <a:xfrm>
            <a:off x="6492240" y="2423160"/>
            <a:ext cx="1197316" cy="1131079"/>
          </a:xfrm>
          <a:prstGeom prst="rect">
            <a:avLst/>
          </a:prstGeom>
          <a:noFill/>
        </p:spPr>
        <p:txBody>
          <a:bodyPr wrap="square" rtlCol="0">
            <a:spAutoFit/>
          </a:bodyPr>
          <a:lstStyle/>
          <a:p>
            <a:r>
              <a:rPr lang="en-US" sz="1350" i="1" dirty="0">
                <a:solidFill>
                  <a:srgbClr val="FF0000"/>
                </a:solidFill>
              </a:rPr>
              <a:t>Impact of encountering 8+ Twitter friends is strong</a:t>
            </a:r>
          </a:p>
        </p:txBody>
      </p:sp>
    </p:spTree>
    <p:extLst>
      <p:ext uri="{BB962C8B-B14F-4D97-AF65-F5344CB8AC3E}">
        <p14:creationId xmlns:p14="http://schemas.microsoft.com/office/powerpoint/2010/main" val="12716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NYC-pollution-graph-overlay.png"/>
          <p:cNvPicPr/>
          <p:nvPr/>
        </p:nvPicPr>
        <p:blipFill>
          <a:blip r:embed="rId2"/>
          <a:stretch>
            <a:fillRect/>
          </a:stretch>
        </p:blipFill>
        <p:spPr>
          <a:xfrm>
            <a:off x="1423359" y="0"/>
            <a:ext cx="5926346" cy="5149429"/>
          </a:xfrm>
          <a:prstGeom prst="rect">
            <a:avLst/>
          </a:prstGeom>
          <a:ln w="12700">
            <a:miter lim="400000"/>
          </a:ln>
        </p:spPr>
      </p:pic>
    </p:spTree>
    <p:extLst>
      <p:ext uri="{BB962C8B-B14F-4D97-AF65-F5344CB8AC3E}">
        <p14:creationId xmlns:p14="http://schemas.microsoft.com/office/powerpoint/2010/main" val="136937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p:spPr>
        <p:txBody>
          <a:bodyPr>
            <a:normAutofit/>
          </a:bodyPr>
          <a:lstStyle>
            <a:lvl1pPr defTabSz="537463">
              <a:defRPr sz="7728"/>
            </a:lvl1pPr>
          </a:lstStyle>
          <a:p>
            <a:pPr lvl="0">
              <a:defRPr sz="1800"/>
            </a:pPr>
            <a:r>
              <a:rPr sz="4076"/>
              <a:t>Factors Influencing Health</a:t>
            </a:r>
          </a:p>
        </p:txBody>
      </p:sp>
      <p:sp>
        <p:nvSpPr>
          <p:cNvPr id="2" name="Content Placeholder 1">
            <a:extLst>
              <a:ext uri="{FF2B5EF4-FFF2-40B4-BE49-F238E27FC236}">
                <a16:creationId xmlns:a16="http://schemas.microsoft.com/office/drawing/2014/main" id="{00D05007-8AC3-45D5-D727-48D9AD5A26CA}"/>
              </a:ext>
            </a:extLst>
          </p:cNvPr>
          <p:cNvSpPr>
            <a:spLocks noGrp="1"/>
          </p:cNvSpPr>
          <p:nvPr>
            <p:ph idx="1"/>
          </p:nvPr>
        </p:nvSpPr>
        <p:spPr>
          <a:xfrm>
            <a:off x="5895970" y="1094874"/>
            <a:ext cx="2619379" cy="3537848"/>
          </a:xfrm>
        </p:spPr>
        <p:txBody>
          <a:bodyPr>
            <a:normAutofit fontScale="92500"/>
          </a:bodyPr>
          <a:lstStyle/>
          <a:p>
            <a:r>
              <a:rPr lang="en-US" dirty="0"/>
              <a:t>Regression analysis using factors derived from GPS and social network measures</a:t>
            </a:r>
          </a:p>
          <a:p>
            <a:r>
              <a:rPr lang="en-US" dirty="0"/>
              <a:t>Fraction of variance in health explained by various subsets of factors</a:t>
            </a:r>
          </a:p>
          <a:p>
            <a:r>
              <a:rPr lang="en-US" dirty="0"/>
              <a:t>Poverty, Education, and Race are derived from census data for user’s home ZIP code.</a:t>
            </a:r>
          </a:p>
        </p:txBody>
      </p:sp>
      <p:pic>
        <p:nvPicPr>
          <p:cNvPr id="228" name="droppedImage.png"/>
          <p:cNvPicPr/>
          <p:nvPr/>
        </p:nvPicPr>
        <p:blipFill>
          <a:blip r:embed="rId2"/>
          <a:stretch>
            <a:fillRect/>
          </a:stretch>
        </p:blipFill>
        <p:spPr>
          <a:xfrm>
            <a:off x="580206" y="982035"/>
            <a:ext cx="5315765" cy="3866011"/>
          </a:xfrm>
          <a:prstGeom prst="rect">
            <a:avLst/>
          </a:prstGeom>
          <a:ln w="12700">
            <a:miter lim="400000"/>
          </a:ln>
        </p:spPr>
      </p:pic>
    </p:spTree>
    <p:extLst>
      <p:ext uri="{BB962C8B-B14F-4D97-AF65-F5344CB8AC3E}">
        <p14:creationId xmlns:p14="http://schemas.microsoft.com/office/powerpoint/2010/main" val="43689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prstGeom prst="rect">
            <a:avLst/>
          </a:prstGeom>
        </p:spPr>
        <p:txBody>
          <a:bodyPr/>
          <a:lstStyle/>
          <a:p>
            <a:pPr lvl="0">
              <a:defRPr sz="1800"/>
            </a:pPr>
            <a:r>
              <a:rPr lang="en-US" sz="4430" dirty="0"/>
              <a:t>Global Influenza Rate Prediction</a:t>
            </a:r>
            <a:endParaRPr sz="4430" dirty="0"/>
          </a:p>
        </p:txBody>
      </p:sp>
      <p:sp>
        <p:nvSpPr>
          <p:cNvPr id="2" name="Content Placeholder 1">
            <a:extLst>
              <a:ext uri="{FF2B5EF4-FFF2-40B4-BE49-F238E27FC236}">
                <a16:creationId xmlns:a16="http://schemas.microsoft.com/office/drawing/2014/main" id="{34460E5F-B866-6DA1-20EE-EFFFE012ECEB}"/>
              </a:ext>
            </a:extLst>
          </p:cNvPr>
          <p:cNvSpPr>
            <a:spLocks noGrp="1"/>
          </p:cNvSpPr>
          <p:nvPr>
            <p:ph idx="1"/>
          </p:nvPr>
        </p:nvSpPr>
        <p:spPr/>
        <p:txBody>
          <a:bodyPr/>
          <a:lstStyle/>
          <a:p>
            <a:r>
              <a:rPr lang="en-US" dirty="0"/>
              <a:t>Tracked 600,000 Twitter users traveling between 100 metropolitan areas</a:t>
            </a:r>
          </a:p>
          <a:p>
            <a:r>
              <a:rPr lang="en-US" dirty="0"/>
              <a:t>Regression model predicted weekly influenza rate in a city with high accuracy (within 7% true rate more than 95% of the time) using</a:t>
            </a:r>
          </a:p>
          <a:p>
            <a:pPr lvl="1"/>
            <a:r>
              <a:rPr lang="en-US" dirty="0"/>
              <a:t>Previous week’s influenza rate for city</a:t>
            </a:r>
          </a:p>
          <a:p>
            <a:pPr lvl="1"/>
            <a:r>
              <a:rPr lang="en-US" dirty="0"/>
              <a:t>Volume of sick-tweeting users traveling to the city from elsewhere</a:t>
            </a:r>
          </a:p>
          <a:p>
            <a:pPr lvl="1"/>
            <a:r>
              <a:rPr lang="en-US" dirty="0"/>
              <a:t>Volume of non-sick-tweeting tweeting users traveling to city who had encounters with sick-tweeting users</a:t>
            </a:r>
          </a:p>
        </p:txBody>
      </p:sp>
      <p:pic>
        <p:nvPicPr>
          <p:cNvPr id="3" name="droppedImage.png">
            <a:extLst>
              <a:ext uri="{FF2B5EF4-FFF2-40B4-BE49-F238E27FC236}">
                <a16:creationId xmlns:a16="http://schemas.microsoft.com/office/drawing/2014/main" id="{D82C41AA-64E7-52B8-5259-C1230023FEB6}"/>
              </a:ext>
            </a:extLst>
          </p:cNvPr>
          <p:cNvPicPr/>
          <p:nvPr/>
        </p:nvPicPr>
        <p:blipFill>
          <a:blip r:embed="rId2"/>
          <a:stretch>
            <a:fillRect/>
          </a:stretch>
        </p:blipFill>
        <p:spPr>
          <a:xfrm>
            <a:off x="4774250" y="3852246"/>
            <a:ext cx="4369750" cy="1291254"/>
          </a:xfrm>
          <a:prstGeom prst="rect">
            <a:avLst/>
          </a:prstGeom>
          <a:ln w="12700">
            <a:miter lim="400000"/>
          </a:ln>
        </p:spPr>
      </p:pic>
    </p:spTree>
    <p:extLst>
      <p:ext uri="{BB962C8B-B14F-4D97-AF65-F5344CB8AC3E}">
        <p14:creationId xmlns:p14="http://schemas.microsoft.com/office/powerpoint/2010/main" val="59068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5D27-9B22-9414-C563-3568708EDE11}"/>
              </a:ext>
            </a:extLst>
          </p:cNvPr>
          <p:cNvSpPr>
            <a:spLocks noGrp="1"/>
          </p:cNvSpPr>
          <p:nvPr>
            <p:ph type="title"/>
          </p:nvPr>
        </p:nvSpPr>
        <p:spPr>
          <a:xfrm>
            <a:off x="623887" y="543050"/>
            <a:ext cx="7886700" cy="2139553"/>
          </a:xfrm>
        </p:spPr>
        <p:txBody>
          <a:bodyPr>
            <a:normAutofit/>
          </a:bodyPr>
          <a:lstStyle/>
          <a:p>
            <a:r>
              <a:rPr lang="en-US" dirty="0" err="1"/>
              <a:t>nEmesis</a:t>
            </a:r>
            <a:r>
              <a:rPr lang="en-US" dirty="0"/>
              <a:t>: Locating Sources of Food-borne Illness</a:t>
            </a:r>
          </a:p>
        </p:txBody>
      </p:sp>
      <p:sp>
        <p:nvSpPr>
          <p:cNvPr id="3" name="Text Placeholder 2">
            <a:extLst>
              <a:ext uri="{FF2B5EF4-FFF2-40B4-BE49-F238E27FC236}">
                <a16:creationId xmlns:a16="http://schemas.microsoft.com/office/drawing/2014/main" id="{CDCA964F-88AA-3761-0AFB-598519852382}"/>
              </a:ext>
            </a:extLst>
          </p:cNvPr>
          <p:cNvSpPr>
            <a:spLocks noGrp="1"/>
          </p:cNvSpPr>
          <p:nvPr>
            <p:ph type="body" idx="1"/>
          </p:nvPr>
        </p:nvSpPr>
        <p:spPr>
          <a:xfrm>
            <a:off x="623887" y="2882628"/>
            <a:ext cx="7886700" cy="1125140"/>
          </a:xfrm>
        </p:spPr>
        <p:txBody>
          <a:bodyPr/>
          <a:lstStyle/>
          <a:p>
            <a:r>
              <a:rPr lang="en-US" dirty="0"/>
              <a:t>2015-2018</a:t>
            </a:r>
          </a:p>
        </p:txBody>
      </p:sp>
      <p:sp>
        <p:nvSpPr>
          <p:cNvPr id="4" name="Slide Number Placeholder 3">
            <a:extLst>
              <a:ext uri="{FF2B5EF4-FFF2-40B4-BE49-F238E27FC236}">
                <a16:creationId xmlns:a16="http://schemas.microsoft.com/office/drawing/2014/main" id="{D6D4A817-E4FD-FA59-DC3F-23121517CD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6" name="Picture 5" descr="Foodborne-2.jpg">
            <a:extLst>
              <a:ext uri="{FF2B5EF4-FFF2-40B4-BE49-F238E27FC236}">
                <a16:creationId xmlns:a16="http://schemas.microsoft.com/office/drawing/2014/main" id="{466F7160-096C-B48A-BCFB-0707C8063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920" y="2882627"/>
            <a:ext cx="3408081" cy="2260873"/>
          </a:xfrm>
          <a:prstGeom prst="rect">
            <a:avLst/>
          </a:prstGeom>
        </p:spPr>
      </p:pic>
    </p:spTree>
    <p:extLst>
      <p:ext uri="{BB962C8B-B14F-4D97-AF65-F5344CB8AC3E}">
        <p14:creationId xmlns:p14="http://schemas.microsoft.com/office/powerpoint/2010/main" val="371865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Foodborne Illness</a:t>
            </a:r>
          </a:p>
        </p:txBody>
      </p:sp>
      <p:sp>
        <p:nvSpPr>
          <p:cNvPr id="3" name="Content Placeholder 2"/>
          <p:cNvSpPr>
            <a:spLocks noGrp="1"/>
          </p:cNvSpPr>
          <p:nvPr>
            <p:ph idx="1"/>
          </p:nvPr>
        </p:nvSpPr>
        <p:spPr/>
        <p:txBody>
          <a:bodyPr>
            <a:normAutofit/>
          </a:bodyPr>
          <a:lstStyle/>
          <a:p>
            <a:r>
              <a:rPr lang="en-US" dirty="0"/>
              <a:t>Affects 48 million people annually in US</a:t>
            </a:r>
          </a:p>
          <a:p>
            <a:pPr lvl="1"/>
            <a:r>
              <a:rPr lang="en-US" dirty="0"/>
              <a:t>128,000 hospitalizations, 3,000 deaths</a:t>
            </a:r>
          </a:p>
          <a:p>
            <a:r>
              <a:rPr lang="en-US" dirty="0"/>
              <a:t>Primary public health tools</a:t>
            </a:r>
          </a:p>
          <a:p>
            <a:pPr lvl="1"/>
            <a:r>
              <a:rPr lang="en-US" dirty="0"/>
              <a:t>Licensing requirements</a:t>
            </a:r>
          </a:p>
          <a:p>
            <a:pPr lvl="1"/>
            <a:r>
              <a:rPr lang="en-US" dirty="0"/>
              <a:t>Inspections of food venues</a:t>
            </a:r>
          </a:p>
          <a:p>
            <a:r>
              <a:rPr lang="en-US" dirty="0"/>
              <a:t>Challenges</a:t>
            </a:r>
          </a:p>
          <a:p>
            <a:pPr lvl="1"/>
            <a:r>
              <a:rPr lang="en-US" dirty="0"/>
              <a:t>How can we target inspections more effectively?</a:t>
            </a:r>
          </a:p>
          <a:p>
            <a:pPr lvl="1"/>
            <a:r>
              <a:rPr lang="en-US" dirty="0"/>
              <a:t>How can we find problematic </a:t>
            </a:r>
            <a:r>
              <a:rPr lang="en-US" dirty="0">
                <a:solidFill>
                  <a:srgbClr val="000000"/>
                </a:solidFill>
              </a:rPr>
              <a:t>unlicensed </a:t>
            </a:r>
            <a:r>
              <a:rPr lang="en-US" dirty="0"/>
              <a:t>venues?</a:t>
            </a:r>
          </a:p>
        </p:txBody>
      </p:sp>
      <p:pic>
        <p:nvPicPr>
          <p:cNvPr id="4" name="food_poisoning_example.png">
            <a:extLst>
              <a:ext uri="{FF2B5EF4-FFF2-40B4-BE49-F238E27FC236}">
                <a16:creationId xmlns:a16="http://schemas.microsoft.com/office/drawing/2014/main" id="{3866E551-AEAD-C468-EDF4-E853929D215D}"/>
              </a:ext>
            </a:extLst>
          </p:cNvPr>
          <p:cNvPicPr/>
          <p:nvPr/>
        </p:nvPicPr>
        <p:blipFill rotWithShape="1">
          <a:blip r:embed="rId2"/>
          <a:srcRect l="19985" r="22192"/>
          <a:stretch/>
        </p:blipFill>
        <p:spPr>
          <a:xfrm>
            <a:off x="5991726" y="142376"/>
            <a:ext cx="3152274" cy="4858747"/>
          </a:xfrm>
          <a:prstGeom prst="rect">
            <a:avLst/>
          </a:prstGeom>
          <a:ln w="12700">
            <a:miter lim="400000"/>
          </a:ln>
        </p:spPr>
      </p:pic>
    </p:spTree>
    <p:extLst>
      <p:ext uri="{BB962C8B-B14F-4D97-AF65-F5344CB8AC3E}">
        <p14:creationId xmlns:p14="http://schemas.microsoft.com/office/powerpoint/2010/main" val="164097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29_TwitterDinner_v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205" y="1"/>
            <a:ext cx="4854932" cy="8329574"/>
          </a:xfrm>
          <a:prstGeom prst="rect">
            <a:avLst/>
          </a:prstGeom>
        </p:spPr>
      </p:pic>
    </p:spTree>
    <p:extLst>
      <p:ext uri="{BB962C8B-B14F-4D97-AF65-F5344CB8AC3E}">
        <p14:creationId xmlns:p14="http://schemas.microsoft.com/office/powerpoint/2010/main" val="331583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3436E-6 4.66574E-6 L -0.00729 -0.71455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 Vegas Trial</a:t>
            </a:r>
          </a:p>
        </p:txBody>
      </p:sp>
      <p:sp>
        <p:nvSpPr>
          <p:cNvPr id="3" name="Content Placeholder 2"/>
          <p:cNvSpPr>
            <a:spLocks noGrp="1"/>
          </p:cNvSpPr>
          <p:nvPr>
            <p:ph idx="1"/>
          </p:nvPr>
        </p:nvSpPr>
        <p:spPr>
          <a:xfrm>
            <a:off x="628650" y="1369218"/>
            <a:ext cx="4593055" cy="3263504"/>
          </a:xfrm>
        </p:spPr>
        <p:txBody>
          <a:bodyPr/>
          <a:lstStyle/>
          <a:p>
            <a:r>
              <a:rPr lang="en-US" dirty="0"/>
              <a:t>3-month trial by Southern Nevada Health District (Las Vegas)</a:t>
            </a:r>
          </a:p>
          <a:p>
            <a:r>
              <a:rPr lang="en-US" dirty="0"/>
              <a:t>Venues with highest predicted risk flagged for inspection</a:t>
            </a:r>
          </a:p>
          <a:p>
            <a:pPr lvl="1"/>
            <a:r>
              <a:rPr lang="en-US" dirty="0"/>
              <a:t>Paired control venues also inspected</a:t>
            </a:r>
          </a:p>
          <a:p>
            <a:pPr lvl="1"/>
            <a:r>
              <a:rPr lang="en-US" dirty="0"/>
              <a:t>71 adaptive / 71 control inspections</a:t>
            </a:r>
          </a:p>
          <a:p>
            <a:pPr lvl="1"/>
            <a:r>
              <a:rPr lang="en-US" dirty="0"/>
              <a:t>Inspectors blind to which are </a:t>
            </a:r>
            <a:br>
              <a:rPr lang="en-US" dirty="0"/>
            </a:br>
            <a:r>
              <a:rPr lang="en-US" dirty="0"/>
              <a:t>adaptive</a:t>
            </a:r>
          </a:p>
        </p:txBody>
      </p:sp>
      <p:pic>
        <p:nvPicPr>
          <p:cNvPr id="4" name="Picture 3">
            <a:extLst>
              <a:ext uri="{FF2B5EF4-FFF2-40B4-BE49-F238E27FC236}">
                <a16:creationId xmlns:a16="http://schemas.microsoft.com/office/drawing/2014/main" id="{C99F93F1-159D-E53D-2021-F507B3F6F744}"/>
              </a:ext>
            </a:extLst>
          </p:cNvPr>
          <p:cNvPicPr>
            <a:picLocks noChangeAspect="1"/>
          </p:cNvPicPr>
          <p:nvPr/>
        </p:nvPicPr>
        <p:blipFill>
          <a:blip r:embed="rId2"/>
          <a:stretch>
            <a:fillRect/>
          </a:stretch>
        </p:blipFill>
        <p:spPr>
          <a:xfrm>
            <a:off x="5323690" y="0"/>
            <a:ext cx="3820310" cy="5143500"/>
          </a:xfrm>
          <a:prstGeom prst="rect">
            <a:avLst/>
          </a:prstGeom>
        </p:spPr>
      </p:pic>
    </p:spTree>
    <p:extLst>
      <p:ext uri="{BB962C8B-B14F-4D97-AF65-F5344CB8AC3E}">
        <p14:creationId xmlns:p14="http://schemas.microsoft.com/office/powerpoint/2010/main" val="339033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droppedImage.png"/>
          <p:cNvPicPr/>
          <p:nvPr/>
        </p:nvPicPr>
        <p:blipFill>
          <a:blip r:embed="rId2"/>
          <a:stretch>
            <a:fillRect/>
          </a:stretch>
        </p:blipFill>
        <p:spPr>
          <a:xfrm>
            <a:off x="836195" y="1425226"/>
            <a:ext cx="7549816" cy="3597508"/>
          </a:xfrm>
          <a:prstGeom prst="rect">
            <a:avLst/>
          </a:prstGeom>
          <a:ln w="12700">
            <a:miter lim="400000"/>
          </a:ln>
        </p:spPr>
      </p:pic>
      <p:sp>
        <p:nvSpPr>
          <p:cNvPr id="2" name="Title 1"/>
          <p:cNvSpPr>
            <a:spLocks noGrp="1"/>
          </p:cNvSpPr>
          <p:nvPr>
            <p:ph type="title"/>
          </p:nvPr>
        </p:nvSpPr>
        <p:spPr/>
        <p:txBody>
          <a:bodyPr>
            <a:normAutofit fontScale="90000"/>
          </a:bodyPr>
          <a:lstStyle/>
          <a:p>
            <a:r>
              <a:rPr lang="en-US" dirty="0"/>
              <a:t>Regression Coefficients for Predicting Violation Score</a:t>
            </a:r>
          </a:p>
        </p:txBody>
      </p:sp>
    </p:spTree>
    <p:extLst>
      <p:ext uri="{BB962C8B-B14F-4D97-AF65-F5344CB8AC3E}">
        <p14:creationId xmlns:p14="http://schemas.microsoft.com/office/powerpoint/2010/main" val="202850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lnSpcReduction="10000"/>
          </a:bodyPr>
          <a:lstStyle/>
          <a:p>
            <a:r>
              <a:rPr lang="en-US" dirty="0"/>
              <a:t>Adaptive inspections uncover more violations</a:t>
            </a:r>
          </a:p>
          <a:p>
            <a:pPr lvl="1"/>
            <a:r>
              <a:rPr lang="en-US" dirty="0"/>
              <a:t>9 demerits </a:t>
            </a:r>
            <a:r>
              <a:rPr lang="en-US" dirty="0" err="1"/>
              <a:t>vs</a:t>
            </a:r>
            <a:r>
              <a:rPr lang="en-US" dirty="0"/>
              <a:t> 6 demerits (p = 0.019)</a:t>
            </a:r>
          </a:p>
          <a:p>
            <a:pPr lvl="1"/>
            <a:r>
              <a:rPr lang="en-US" dirty="0"/>
              <a:t>57% more “C grades” discovered</a:t>
            </a:r>
          </a:p>
          <a:p>
            <a:r>
              <a:rPr lang="en-US" dirty="0"/>
              <a:t>Adaptive inspections estimated to prevent 71 infections and 4 hospitalizations during trial</a:t>
            </a:r>
          </a:p>
          <a:p>
            <a:r>
              <a:rPr lang="en-US" dirty="0" err="1"/>
              <a:t>nEmesis</a:t>
            </a:r>
            <a:r>
              <a:rPr lang="en-US" dirty="0"/>
              <a:t> alerted health department to an unlicensed seafood venue</a:t>
            </a:r>
          </a:p>
          <a:p>
            <a:r>
              <a:rPr lang="en-US" dirty="0"/>
              <a:t>System replicated with similar results using Google search data instead of Twitter </a:t>
            </a:r>
          </a:p>
          <a:p>
            <a:pPr lvl="1"/>
            <a:r>
              <a:rPr lang="en-US" dirty="0"/>
              <a:t>Chicago and Las Vegas</a:t>
            </a:r>
          </a:p>
          <a:p>
            <a:pPr lvl="1"/>
            <a:r>
              <a:rPr lang="en-US" dirty="0" err="1"/>
              <a:t>Sadilek</a:t>
            </a:r>
            <a:r>
              <a:rPr lang="en-US" dirty="0"/>
              <a:t> et al., </a:t>
            </a:r>
            <a:r>
              <a:rPr lang="en-US" dirty="0" err="1"/>
              <a:t>npj</a:t>
            </a:r>
            <a:r>
              <a:rPr lang="en-US" dirty="0"/>
              <a:t> Digital Med 1, 36 (2018)</a:t>
            </a:r>
          </a:p>
        </p:txBody>
      </p:sp>
      <p:pic>
        <p:nvPicPr>
          <p:cNvPr id="4" name="Picture 3" descr="fish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582216"/>
            <a:ext cx="2057400" cy="1371600"/>
          </a:xfrm>
          <a:prstGeom prst="rect">
            <a:avLst/>
          </a:prstGeom>
        </p:spPr>
      </p:pic>
    </p:spTree>
    <p:extLst>
      <p:ext uri="{BB962C8B-B14F-4D97-AF65-F5344CB8AC3E}">
        <p14:creationId xmlns:p14="http://schemas.microsoft.com/office/powerpoint/2010/main" val="145130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10-Year Retrospective</a:t>
            </a:r>
          </a:p>
        </p:txBody>
      </p:sp>
      <p:sp>
        <p:nvSpPr>
          <p:cNvPr id="3" name="Content Placeholder 2"/>
          <p:cNvSpPr>
            <a:spLocks noGrp="1"/>
          </p:cNvSpPr>
          <p:nvPr>
            <p:ph idx="1"/>
          </p:nvPr>
        </p:nvSpPr>
        <p:spPr>
          <a:xfrm>
            <a:off x="628650" y="1377763"/>
            <a:ext cx="7886700" cy="3263504"/>
          </a:xfrm>
        </p:spPr>
        <p:txBody>
          <a:bodyPr>
            <a:normAutofit lnSpcReduction="10000"/>
          </a:bodyPr>
          <a:lstStyle/>
          <a:p>
            <a:r>
              <a:rPr lang="en-US" dirty="0"/>
              <a:t>Using online behavior</a:t>
            </a:r>
          </a:p>
          <a:p>
            <a:pPr lvl="1"/>
            <a:r>
              <a:rPr lang="en-US" dirty="0"/>
              <a:t>Search, social media, video, …</a:t>
            </a:r>
          </a:p>
          <a:p>
            <a:pPr lvl="1"/>
            <a:r>
              <a:rPr lang="en-US" dirty="0"/>
              <a:t>Population scale</a:t>
            </a:r>
          </a:p>
          <a:p>
            <a:pPr lvl="1"/>
            <a:r>
              <a:rPr lang="en-US" dirty="0"/>
              <a:t>Fine granularity</a:t>
            </a:r>
          </a:p>
          <a:p>
            <a:pPr lvl="1"/>
            <a:r>
              <a:rPr lang="en-US" dirty="0"/>
              <a:t>Timely</a:t>
            </a:r>
          </a:p>
          <a:p>
            <a:pPr lvl="1"/>
            <a:r>
              <a:rPr lang="en-US" dirty="0"/>
              <a:t>“Organic sensor network”</a:t>
            </a:r>
            <a:br>
              <a:rPr lang="en-US" dirty="0"/>
            </a:br>
            <a:endParaRPr lang="en-US" dirty="0"/>
          </a:p>
          <a:p>
            <a:r>
              <a:rPr lang="en-US" dirty="0"/>
              <a:t>To answer public health questions</a:t>
            </a:r>
          </a:p>
          <a:p>
            <a:pPr lvl="1"/>
            <a:r>
              <a:rPr lang="en-US" dirty="0"/>
              <a:t>Who is likely to contract disease?</a:t>
            </a:r>
          </a:p>
          <a:p>
            <a:pPr lvl="1"/>
            <a:r>
              <a:rPr lang="en-US" dirty="0"/>
              <a:t>What behavioral factors influence health?</a:t>
            </a:r>
          </a:p>
          <a:p>
            <a:pPr lvl="1"/>
            <a:r>
              <a:rPr lang="en-US" dirty="0"/>
              <a:t>What are environmental sources of disease?</a:t>
            </a:r>
          </a:p>
        </p:txBody>
      </p:sp>
      <p:pic>
        <p:nvPicPr>
          <p:cNvPr id="5" name="twitmap_for_presentation-148.m4v"/>
          <p:cNvPicPr/>
          <p:nvPr>
            <a:videoFile r:link="rId2"/>
            <p:extLst>
              <p:ext uri="{DAA4B4D4-6D71-4841-9C94-3DE7FCFB9230}">
                <p14:media xmlns:p14="http://schemas.microsoft.com/office/powerpoint/2010/main" r:embed="rId1"/>
              </p:ext>
            </p:extLst>
          </p:nvPr>
        </p:nvPicPr>
        <p:blipFill>
          <a:blip r:embed="rId4"/>
          <a:stretch>
            <a:fillRect/>
          </a:stretch>
        </p:blipFill>
        <p:spPr>
          <a:xfrm>
            <a:off x="4712688" y="1189977"/>
            <a:ext cx="3904067" cy="2196035"/>
          </a:xfrm>
          <a:prstGeom prst="rect">
            <a:avLst/>
          </a:prstGeom>
        </p:spPr>
      </p:pic>
      <p:sp>
        <p:nvSpPr>
          <p:cNvPr id="6" name="TextBox 5"/>
          <p:cNvSpPr txBox="1"/>
          <p:nvPr/>
        </p:nvSpPr>
        <p:spPr>
          <a:xfrm>
            <a:off x="5872663" y="3495759"/>
            <a:ext cx="2559675" cy="300082"/>
          </a:xfrm>
          <a:prstGeom prst="rect">
            <a:avLst/>
          </a:prstGeom>
          <a:noFill/>
        </p:spPr>
        <p:txBody>
          <a:bodyPr wrap="none" rtlCol="0">
            <a:spAutoFit/>
          </a:bodyPr>
          <a:lstStyle/>
          <a:p>
            <a:r>
              <a:rPr lang="en-US" sz="1350" i="1" dirty="0"/>
              <a:t>24 Hour Heat Map of Tweets, NYC</a:t>
            </a:r>
          </a:p>
        </p:txBody>
      </p:sp>
    </p:spTree>
    <p:extLst>
      <p:ext uri="{BB962C8B-B14F-4D97-AF65-F5344CB8AC3E}">
        <p14:creationId xmlns:p14="http://schemas.microsoft.com/office/powerpoint/2010/main" val="34354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5930-BD17-B59A-C7E3-47C499AF5095}"/>
              </a:ext>
            </a:extLst>
          </p:cNvPr>
          <p:cNvSpPr>
            <a:spLocks noGrp="1"/>
          </p:cNvSpPr>
          <p:nvPr>
            <p:ph type="title"/>
          </p:nvPr>
        </p:nvSpPr>
        <p:spPr/>
        <p:txBody>
          <a:bodyPr/>
          <a:lstStyle/>
          <a:p>
            <a:r>
              <a:rPr lang="en-US" dirty="0"/>
              <a:t>MEW: </a:t>
            </a:r>
            <a:r>
              <a:rPr lang="en-US" b="1" dirty="0">
                <a:solidFill>
                  <a:srgbClr val="C297AB"/>
                </a:solidFill>
              </a:rPr>
              <a:t>M</a:t>
            </a:r>
            <a:r>
              <a:rPr lang="en-US" dirty="0"/>
              <a:t>ental Health </a:t>
            </a:r>
            <a:r>
              <a:rPr lang="en-US" b="1" dirty="0">
                <a:solidFill>
                  <a:srgbClr val="C297AB"/>
                </a:solidFill>
              </a:rPr>
              <a:t>E</a:t>
            </a:r>
            <a:r>
              <a:rPr lang="en-US" dirty="0"/>
              <a:t>valuation from </a:t>
            </a:r>
            <a:r>
              <a:rPr lang="en-US" b="1" dirty="0">
                <a:solidFill>
                  <a:srgbClr val="C297AB"/>
                </a:solidFill>
              </a:rPr>
              <a:t>W</a:t>
            </a:r>
            <a:r>
              <a:rPr lang="en-US" dirty="0"/>
              <a:t>eb Data</a:t>
            </a:r>
          </a:p>
        </p:txBody>
      </p:sp>
      <p:sp>
        <p:nvSpPr>
          <p:cNvPr id="3" name="Text Placeholder 2">
            <a:extLst>
              <a:ext uri="{FF2B5EF4-FFF2-40B4-BE49-F238E27FC236}">
                <a16:creationId xmlns:a16="http://schemas.microsoft.com/office/drawing/2014/main" id="{058A0D38-AFA7-7293-696E-C3D140563560}"/>
              </a:ext>
            </a:extLst>
          </p:cNvPr>
          <p:cNvSpPr>
            <a:spLocks noGrp="1"/>
          </p:cNvSpPr>
          <p:nvPr>
            <p:ph type="body" idx="1"/>
          </p:nvPr>
        </p:nvSpPr>
        <p:spPr/>
        <p:txBody>
          <a:bodyPr/>
          <a:lstStyle/>
          <a:p>
            <a:r>
              <a:rPr lang="en-US" dirty="0"/>
              <a:t>2019-2021</a:t>
            </a:r>
          </a:p>
        </p:txBody>
      </p:sp>
      <p:sp>
        <p:nvSpPr>
          <p:cNvPr id="4" name="Slide Number Placeholder 3">
            <a:extLst>
              <a:ext uri="{FF2B5EF4-FFF2-40B4-BE49-F238E27FC236}">
                <a16:creationId xmlns:a16="http://schemas.microsoft.com/office/drawing/2014/main" id="{871EF4FD-5389-8AE4-9F25-A271213C88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7" name="Picture 6" descr="A cartoon of a pink animal&#10;&#10;Description automatically generated">
            <a:extLst>
              <a:ext uri="{FF2B5EF4-FFF2-40B4-BE49-F238E27FC236}">
                <a16:creationId xmlns:a16="http://schemas.microsoft.com/office/drawing/2014/main" id="{EA4FD1B6-382F-0D06-B26D-C39F1060F64F}"/>
              </a:ext>
            </a:extLst>
          </p:cNvPr>
          <p:cNvPicPr>
            <a:picLocks noChangeAspect="1"/>
          </p:cNvPicPr>
          <p:nvPr/>
        </p:nvPicPr>
        <p:blipFill>
          <a:blip r:embed="rId2"/>
          <a:stretch>
            <a:fillRect/>
          </a:stretch>
        </p:blipFill>
        <p:spPr>
          <a:xfrm>
            <a:off x="5131468" y="2804570"/>
            <a:ext cx="2189748" cy="2236537"/>
          </a:xfrm>
          <a:prstGeom prst="rect">
            <a:avLst/>
          </a:prstGeom>
        </p:spPr>
      </p:pic>
    </p:spTree>
    <p:extLst>
      <p:ext uri="{BB962C8B-B14F-4D97-AF65-F5344CB8AC3E}">
        <p14:creationId xmlns:p14="http://schemas.microsoft.com/office/powerpoint/2010/main" val="2885585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Prevalence of Mental Illness</a:t>
            </a:r>
            <a:endParaRPr dirty="0"/>
          </a:p>
        </p:txBody>
      </p:sp>
      <p:sp>
        <p:nvSpPr>
          <p:cNvPr id="2" name="Content Placeholder 1">
            <a:extLst>
              <a:ext uri="{FF2B5EF4-FFF2-40B4-BE49-F238E27FC236}">
                <a16:creationId xmlns:a16="http://schemas.microsoft.com/office/drawing/2014/main" id="{A58FEA02-EB5D-54BB-9EA8-5EB9867464C8}"/>
              </a:ext>
            </a:extLst>
          </p:cNvPr>
          <p:cNvSpPr>
            <a:spLocks noGrp="1"/>
          </p:cNvSpPr>
          <p:nvPr>
            <p:ph idx="1"/>
          </p:nvPr>
        </p:nvSpPr>
        <p:spPr/>
        <p:txBody>
          <a:bodyPr>
            <a:normAutofit/>
          </a:bodyPr>
          <a:lstStyle/>
          <a:p>
            <a:r>
              <a:rPr lang="en-US" dirty="0"/>
              <a:t>25% of adults suffer from mental illness</a:t>
            </a:r>
          </a:p>
          <a:p>
            <a:pPr lvl="1"/>
            <a:r>
              <a:rPr lang="en-US" dirty="0"/>
              <a:t>4% highly serious - schizophrenia, bi-polar, major depressive</a:t>
            </a:r>
          </a:p>
          <a:p>
            <a:pPr lvl="1"/>
            <a:r>
              <a:rPr lang="en-US" dirty="0"/>
              <a:t>Most common: depression and anxiety</a:t>
            </a:r>
          </a:p>
          <a:p>
            <a:r>
              <a:rPr lang="en-US" dirty="0"/>
              <a:t>Large increase in mental illness about among high-school and college-age youth since 2019</a:t>
            </a:r>
          </a:p>
          <a:p>
            <a:pPr lvl="1"/>
            <a:r>
              <a:rPr lang="en-US" dirty="0"/>
              <a:t>30% increase in emergency room visits</a:t>
            </a:r>
          </a:p>
          <a:p>
            <a:pPr lvl="1"/>
            <a:r>
              <a:rPr lang="en-US" dirty="0"/>
              <a:t>Rates of depression and anxiety doubled</a:t>
            </a:r>
          </a:p>
          <a:p>
            <a:pPr lvl="1"/>
            <a:r>
              <a:rPr lang="en-US" dirty="0"/>
              <a:t>Accelerated 2-decade long upward trend</a:t>
            </a:r>
          </a:p>
          <a:p>
            <a:r>
              <a:rPr lang="en-US" dirty="0"/>
              <a:t>Most mental illness is untreated</a:t>
            </a:r>
          </a:p>
          <a:p>
            <a:pPr lvl="1"/>
            <a:r>
              <a:rPr lang="en-US" dirty="0"/>
              <a:t>60% if youth with major depression receive no treatment</a:t>
            </a:r>
          </a:p>
        </p:txBody>
      </p:sp>
      <p:sp>
        <p:nvSpPr>
          <p:cNvPr id="70" name="Google Shape;70;p15"/>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4" name="Picture 3" descr="A child holding her head with her hands&#10;&#10;Description automatically generated">
            <a:extLst>
              <a:ext uri="{FF2B5EF4-FFF2-40B4-BE49-F238E27FC236}">
                <a16:creationId xmlns:a16="http://schemas.microsoft.com/office/drawing/2014/main" id="{A7012C88-CAE6-CFC8-3C4C-CD5B2B160C03}"/>
              </a:ext>
            </a:extLst>
          </p:cNvPr>
          <p:cNvPicPr>
            <a:picLocks noChangeAspect="1"/>
          </p:cNvPicPr>
          <p:nvPr/>
        </p:nvPicPr>
        <p:blipFill>
          <a:blip r:embed="rId3"/>
          <a:stretch>
            <a:fillRect/>
          </a:stretch>
        </p:blipFill>
        <p:spPr>
          <a:xfrm>
            <a:off x="6756226" y="2755726"/>
            <a:ext cx="2387774" cy="23877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ABE0-3619-DF07-AE55-6ECF947CFA5F}"/>
              </a:ext>
            </a:extLst>
          </p:cNvPr>
          <p:cNvSpPr>
            <a:spLocks noGrp="1"/>
          </p:cNvSpPr>
          <p:nvPr>
            <p:ph type="title"/>
          </p:nvPr>
        </p:nvSpPr>
        <p:spPr/>
        <p:txBody>
          <a:bodyPr/>
          <a:lstStyle/>
          <a:p>
            <a:r>
              <a:rPr lang="en-US" dirty="0"/>
              <a:t>Challenges to Diagnosis</a:t>
            </a:r>
          </a:p>
        </p:txBody>
      </p:sp>
      <p:sp>
        <p:nvSpPr>
          <p:cNvPr id="3" name="Content Placeholder 2">
            <a:extLst>
              <a:ext uri="{FF2B5EF4-FFF2-40B4-BE49-F238E27FC236}">
                <a16:creationId xmlns:a16="http://schemas.microsoft.com/office/drawing/2014/main" id="{33F193CC-235C-B355-0A33-6664250A1354}"/>
              </a:ext>
            </a:extLst>
          </p:cNvPr>
          <p:cNvSpPr>
            <a:spLocks noGrp="1"/>
          </p:cNvSpPr>
          <p:nvPr>
            <p:ph idx="1"/>
          </p:nvPr>
        </p:nvSpPr>
        <p:spPr>
          <a:xfrm>
            <a:off x="628650" y="1369218"/>
            <a:ext cx="7886700" cy="3500438"/>
          </a:xfrm>
        </p:spPr>
        <p:txBody>
          <a:bodyPr>
            <a:normAutofit/>
          </a:bodyPr>
          <a:lstStyle/>
          <a:p>
            <a:r>
              <a:rPr lang="en-US" dirty="0"/>
              <a:t>Traditional assessment requires patient to proactively </a:t>
            </a:r>
            <a:br>
              <a:rPr lang="en-US" dirty="0"/>
            </a:br>
            <a:r>
              <a:rPr lang="en-US" dirty="0"/>
              <a:t>find, engage with, and pay for a healthcare professional</a:t>
            </a:r>
          </a:p>
          <a:p>
            <a:r>
              <a:rPr lang="en-US" dirty="0"/>
              <a:t>Mental illness symptoms may be triggered by life events </a:t>
            </a:r>
          </a:p>
          <a:p>
            <a:pPr lvl="1"/>
            <a:r>
              <a:rPr lang="en-US" dirty="0"/>
              <a:t>Not visible by the time a patient is assessed</a:t>
            </a:r>
          </a:p>
          <a:p>
            <a:r>
              <a:rPr lang="en-US" dirty="0"/>
              <a:t>Reliance on patient self-report makes diagnosis difficult when patient unintentionally or deliberately conceals information</a:t>
            </a:r>
          </a:p>
          <a:p>
            <a:r>
              <a:rPr lang="en-US" dirty="0"/>
              <a:t>Can we create a scalable way to continuously screen a population for potential mental health concerns?</a:t>
            </a:r>
          </a:p>
          <a:p>
            <a:endParaRPr lang="en-US" dirty="0"/>
          </a:p>
        </p:txBody>
      </p:sp>
      <p:sp>
        <p:nvSpPr>
          <p:cNvPr id="4" name="Slide Number Placeholder 3">
            <a:extLst>
              <a:ext uri="{FF2B5EF4-FFF2-40B4-BE49-F238E27FC236}">
                <a16:creationId xmlns:a16="http://schemas.microsoft.com/office/drawing/2014/main" id="{5FA33D9F-698E-7009-D7C6-9CF7098F89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6" name="Picture 5" descr="A person and person sitting in chairs&#10;&#10;Description automatically generated">
            <a:extLst>
              <a:ext uri="{FF2B5EF4-FFF2-40B4-BE49-F238E27FC236}">
                <a16:creationId xmlns:a16="http://schemas.microsoft.com/office/drawing/2014/main" id="{C829BA68-F5AE-02B0-E911-90670D29AD44}"/>
              </a:ext>
            </a:extLst>
          </p:cNvPr>
          <p:cNvPicPr>
            <a:picLocks noChangeAspect="1"/>
          </p:cNvPicPr>
          <p:nvPr/>
        </p:nvPicPr>
        <p:blipFill>
          <a:blip r:embed="rId2"/>
          <a:stretch>
            <a:fillRect/>
          </a:stretch>
        </p:blipFill>
        <p:spPr>
          <a:xfrm>
            <a:off x="7152362" y="0"/>
            <a:ext cx="1991638" cy="1991638"/>
          </a:xfrm>
          <a:prstGeom prst="rect">
            <a:avLst/>
          </a:prstGeom>
        </p:spPr>
      </p:pic>
    </p:spTree>
    <p:extLst>
      <p:ext uri="{BB962C8B-B14F-4D97-AF65-F5344CB8AC3E}">
        <p14:creationId xmlns:p14="http://schemas.microsoft.com/office/powerpoint/2010/main" val="251606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Not Rely on Public Social Media Data?</a:t>
            </a:r>
            <a:endParaRPr dirty="0"/>
          </a:p>
        </p:txBody>
      </p:sp>
      <p:sp>
        <p:nvSpPr>
          <p:cNvPr id="107" name="Google Shape;107;p18"/>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3" name="Content Placeholder 2">
            <a:extLst>
              <a:ext uri="{FF2B5EF4-FFF2-40B4-BE49-F238E27FC236}">
                <a16:creationId xmlns:a16="http://schemas.microsoft.com/office/drawing/2014/main" id="{045E0F9E-D814-9360-B030-A1CBCD0B494E}"/>
              </a:ext>
            </a:extLst>
          </p:cNvPr>
          <p:cNvSpPr>
            <a:spLocks noGrp="1"/>
          </p:cNvSpPr>
          <p:nvPr>
            <p:ph idx="1"/>
          </p:nvPr>
        </p:nvSpPr>
        <p:spPr>
          <a:xfrm>
            <a:off x="1090289" y="1268016"/>
            <a:ext cx="7886700" cy="3263504"/>
          </a:xfrm>
        </p:spPr>
        <p:txBody>
          <a:bodyPr>
            <a:normAutofit fontScale="92500" lnSpcReduction="20000"/>
          </a:bodyPr>
          <a:lstStyle/>
          <a:p>
            <a:pPr>
              <a:lnSpc>
                <a:spcPct val="110000"/>
              </a:lnSpc>
            </a:pPr>
            <a:r>
              <a:rPr lang="en-US" dirty="0"/>
              <a:t>Many researchers have attempted to derive a mental health signal from users’ social media posts</a:t>
            </a:r>
          </a:p>
          <a:p>
            <a:pPr lvl="1">
              <a:lnSpc>
                <a:spcPct val="110000"/>
              </a:lnSpc>
            </a:pPr>
            <a:r>
              <a:rPr lang="en-US" dirty="0"/>
              <a:t>Young adults spend 8 hours a day online</a:t>
            </a:r>
          </a:p>
          <a:p>
            <a:pPr>
              <a:lnSpc>
                <a:spcPct val="110000"/>
              </a:lnSpc>
            </a:pPr>
            <a:r>
              <a:rPr lang="en-US" dirty="0"/>
              <a:t>Limitations</a:t>
            </a:r>
          </a:p>
          <a:p>
            <a:pPr lvl="1">
              <a:lnSpc>
                <a:spcPct val="110000"/>
              </a:lnSpc>
            </a:pPr>
            <a:r>
              <a:rPr lang="en-US" dirty="0"/>
              <a:t>People frequently self-censor and deliberately create false self-images on social media</a:t>
            </a:r>
          </a:p>
          <a:p>
            <a:pPr lvl="1">
              <a:lnSpc>
                <a:spcPct val="110000"/>
              </a:lnSpc>
            </a:pPr>
            <a:r>
              <a:rPr lang="en-US" dirty="0"/>
              <a:t>Studies rarely have access to ground truth of subjects’ mental health</a:t>
            </a:r>
          </a:p>
          <a:p>
            <a:pPr lvl="1">
              <a:lnSpc>
                <a:spcPct val="110000"/>
              </a:lnSpc>
            </a:pPr>
            <a:r>
              <a:rPr lang="en-US" dirty="0"/>
              <a:t>Predictions are not actionable</a:t>
            </a:r>
          </a:p>
          <a:p>
            <a:pPr lvl="1">
              <a:lnSpc>
                <a:spcPct val="110000"/>
              </a:lnSpc>
            </a:pPr>
            <a:r>
              <a:rPr lang="en-US" dirty="0"/>
              <a:t>Require access by media site researchers to proprietary data or break terms of service</a:t>
            </a:r>
          </a:p>
          <a:p>
            <a:pPr lvl="1">
              <a:lnSpc>
                <a:spcPct val="110000"/>
              </a:lnSpc>
            </a:pPr>
            <a:r>
              <a:rPr lang="en-US" dirty="0"/>
              <a:t>Have provided no general, scalable, and privacy-preserving data collection tools</a:t>
            </a:r>
          </a:p>
        </p:txBody>
      </p:sp>
      <p:pic>
        <p:nvPicPr>
          <p:cNvPr id="5" name="Picture 4" descr="A blue and white logo&#10;&#10;Description automatically generated">
            <a:extLst>
              <a:ext uri="{FF2B5EF4-FFF2-40B4-BE49-F238E27FC236}">
                <a16:creationId xmlns:a16="http://schemas.microsoft.com/office/drawing/2014/main" id="{97767834-D8BB-177B-C2FC-82D93792E662}"/>
              </a:ext>
            </a:extLst>
          </p:cNvPr>
          <p:cNvPicPr>
            <a:picLocks noChangeAspect="1"/>
          </p:cNvPicPr>
          <p:nvPr/>
        </p:nvPicPr>
        <p:blipFill>
          <a:blip r:embed="rId3"/>
          <a:stretch>
            <a:fillRect/>
          </a:stretch>
        </p:blipFill>
        <p:spPr>
          <a:xfrm>
            <a:off x="9002" y="914401"/>
            <a:ext cx="850467" cy="850467"/>
          </a:xfrm>
          <a:prstGeom prst="rect">
            <a:avLst/>
          </a:prstGeom>
        </p:spPr>
      </p:pic>
      <p:pic>
        <p:nvPicPr>
          <p:cNvPr id="7" name="Picture 6" descr="A black and white square with a white x&#10;&#10;Description automatically generated">
            <a:extLst>
              <a:ext uri="{FF2B5EF4-FFF2-40B4-BE49-F238E27FC236}">
                <a16:creationId xmlns:a16="http://schemas.microsoft.com/office/drawing/2014/main" id="{DC879D1F-CD35-286E-506E-F0006A026BE0}"/>
              </a:ext>
            </a:extLst>
          </p:cNvPr>
          <p:cNvPicPr>
            <a:picLocks noChangeAspect="1"/>
          </p:cNvPicPr>
          <p:nvPr/>
        </p:nvPicPr>
        <p:blipFill>
          <a:blip r:embed="rId4"/>
          <a:stretch>
            <a:fillRect/>
          </a:stretch>
        </p:blipFill>
        <p:spPr>
          <a:xfrm>
            <a:off x="-19294" y="1755986"/>
            <a:ext cx="878763" cy="878763"/>
          </a:xfrm>
          <a:prstGeom prst="rect">
            <a:avLst/>
          </a:prstGeom>
        </p:spPr>
      </p:pic>
      <p:pic>
        <p:nvPicPr>
          <p:cNvPr id="9" name="Picture 8" descr="A white face with a antenna on an orange circle&#10;&#10;Description automatically generated">
            <a:extLst>
              <a:ext uri="{FF2B5EF4-FFF2-40B4-BE49-F238E27FC236}">
                <a16:creationId xmlns:a16="http://schemas.microsoft.com/office/drawing/2014/main" id="{E04E2F51-1533-5259-D38D-6ABF043E9FD1}"/>
              </a:ext>
            </a:extLst>
          </p:cNvPr>
          <p:cNvPicPr>
            <a:picLocks noChangeAspect="1"/>
          </p:cNvPicPr>
          <p:nvPr/>
        </p:nvPicPr>
        <p:blipFill>
          <a:blip r:embed="rId5"/>
          <a:stretch>
            <a:fillRect/>
          </a:stretch>
        </p:blipFill>
        <p:spPr>
          <a:xfrm>
            <a:off x="9002" y="2635339"/>
            <a:ext cx="850467" cy="850467"/>
          </a:xfrm>
          <a:prstGeom prst="rect">
            <a:avLst/>
          </a:prstGeom>
        </p:spPr>
      </p:pic>
      <p:pic>
        <p:nvPicPr>
          <p:cNvPr id="11" name="Picture 10" descr="A white and blue logo&#10;&#10;Description automatically generated">
            <a:extLst>
              <a:ext uri="{FF2B5EF4-FFF2-40B4-BE49-F238E27FC236}">
                <a16:creationId xmlns:a16="http://schemas.microsoft.com/office/drawing/2014/main" id="{89779F64-08F1-B7AD-E878-A4E7C03C7F15}"/>
              </a:ext>
            </a:extLst>
          </p:cNvPr>
          <p:cNvPicPr>
            <a:picLocks noChangeAspect="1"/>
          </p:cNvPicPr>
          <p:nvPr/>
        </p:nvPicPr>
        <p:blipFill>
          <a:blip r:embed="rId6"/>
          <a:stretch>
            <a:fillRect/>
          </a:stretch>
        </p:blipFill>
        <p:spPr>
          <a:xfrm>
            <a:off x="-7522" y="3501096"/>
            <a:ext cx="850467" cy="850467"/>
          </a:xfrm>
          <a:prstGeom prst="rect">
            <a:avLst/>
          </a:prstGeom>
        </p:spPr>
      </p:pic>
    </p:spTree>
    <p:extLst>
      <p:ext uri="{BB962C8B-B14F-4D97-AF65-F5344CB8AC3E}">
        <p14:creationId xmlns:p14="http://schemas.microsoft.com/office/powerpoint/2010/main" val="118993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M</a:t>
            </a:r>
            <a:r>
              <a:rPr lang="en" dirty="0"/>
              <a:t>ental Health Evaluation Using </a:t>
            </a:r>
            <a:r>
              <a:rPr lang="en" b="1" dirty="0"/>
              <a:t>W</a:t>
            </a:r>
            <a:r>
              <a:rPr lang="en" dirty="0"/>
              <a:t>eb Data (MEW)</a:t>
            </a:r>
            <a:endParaRPr dirty="0"/>
          </a:p>
        </p:txBody>
      </p:sp>
      <p:sp>
        <p:nvSpPr>
          <p:cNvPr id="4" name="Content Placeholder 3">
            <a:extLst>
              <a:ext uri="{FF2B5EF4-FFF2-40B4-BE49-F238E27FC236}">
                <a16:creationId xmlns:a16="http://schemas.microsoft.com/office/drawing/2014/main" id="{C3618675-20D0-8922-B479-36A665576EF9}"/>
              </a:ext>
            </a:extLst>
          </p:cNvPr>
          <p:cNvSpPr>
            <a:spLocks noGrp="1"/>
          </p:cNvSpPr>
          <p:nvPr>
            <p:ph idx="1"/>
          </p:nvPr>
        </p:nvSpPr>
        <p:spPr/>
        <p:txBody>
          <a:bodyPr>
            <a:normAutofit fontScale="92500" lnSpcReduction="10000"/>
          </a:bodyPr>
          <a:lstStyle/>
          <a:p>
            <a:r>
              <a:rPr lang="en-US" dirty="0"/>
              <a:t>Hypothesis: Subjective Experience </a:t>
            </a:r>
            <a:r>
              <a:rPr lang="en-US" dirty="0">
                <a:sym typeface="Wingdings" pitchFamily="2" charset="2"/>
              </a:rPr>
              <a:t> Online Behavior</a:t>
            </a:r>
          </a:p>
          <a:p>
            <a:r>
              <a:rPr lang="en-US" dirty="0">
                <a:sym typeface="Wingdings" pitchFamily="2" charset="2"/>
              </a:rPr>
              <a:t>Focus on non-demonstrative behavior</a:t>
            </a:r>
          </a:p>
          <a:p>
            <a:pPr lvl="1"/>
            <a:r>
              <a:rPr lang="en-US" dirty="0">
                <a:sym typeface="Wingdings" pitchFamily="2" charset="2"/>
              </a:rPr>
              <a:t>Search</a:t>
            </a:r>
          </a:p>
          <a:p>
            <a:pPr lvl="1"/>
            <a:r>
              <a:rPr lang="en-US" dirty="0">
                <a:sym typeface="Wingdings" pitchFamily="2" charset="2"/>
              </a:rPr>
              <a:t>Media consumption</a:t>
            </a:r>
          </a:p>
          <a:p>
            <a:r>
              <a:rPr lang="en-US" dirty="0">
                <a:sym typeface="Wingdings" pitchFamily="2" charset="2"/>
              </a:rPr>
              <a:t>Scalable platform for consenting subjects to provide access to their data</a:t>
            </a:r>
          </a:p>
          <a:p>
            <a:pPr lvl="1"/>
            <a:r>
              <a:rPr lang="en-US" dirty="0">
                <a:sym typeface="Wingdings" pitchFamily="2" charset="2"/>
              </a:rPr>
              <a:t>Full protection of subjects’ rights</a:t>
            </a:r>
          </a:p>
          <a:p>
            <a:pPr lvl="1"/>
            <a:r>
              <a:rPr lang="en-US" dirty="0">
                <a:sym typeface="Wingdings" pitchFamily="2" charset="2"/>
              </a:rPr>
              <a:t>No violation of websites’ terms of use</a:t>
            </a:r>
          </a:p>
          <a:p>
            <a:pPr lvl="1"/>
            <a:r>
              <a:rPr lang="en-US" dirty="0">
                <a:sym typeface="Wingdings" pitchFamily="2" charset="2"/>
              </a:rPr>
              <a:t>Gather ground-truth at time of consent</a:t>
            </a:r>
          </a:p>
          <a:p>
            <a:r>
              <a:rPr lang="en-US" dirty="0">
                <a:sym typeface="Wingdings" pitchFamily="2" charset="2"/>
              </a:rPr>
              <a:t>Secure, privacy-preserving analytics</a:t>
            </a:r>
          </a:p>
          <a:p>
            <a:pPr lvl="1"/>
            <a:r>
              <a:rPr lang="en-US" dirty="0">
                <a:sym typeface="Wingdings" pitchFamily="2" charset="2"/>
              </a:rPr>
              <a:t>For scientific research</a:t>
            </a:r>
          </a:p>
          <a:p>
            <a:pPr lvl="1"/>
            <a:r>
              <a:rPr lang="en-US" dirty="0">
                <a:sym typeface="Wingdings" pitchFamily="2" charset="2"/>
              </a:rPr>
              <a:t>For clinical use</a:t>
            </a:r>
          </a:p>
          <a:p>
            <a:pPr lvl="1"/>
            <a:endParaRPr lang="en-US" dirty="0">
              <a:sym typeface="Wingdings" pitchFamily="2" charset="2"/>
            </a:endParaRPr>
          </a:p>
          <a:p>
            <a:endParaRPr lang="en-US" dirty="0">
              <a:sym typeface="Wingdings" pitchFamily="2" charset="2"/>
            </a:endParaRPr>
          </a:p>
          <a:p>
            <a:endParaRPr lang="en-US" dirty="0"/>
          </a:p>
        </p:txBody>
      </p:sp>
      <p:pic>
        <p:nvPicPr>
          <p:cNvPr id="5" name="Google Shape;214;p24">
            <a:extLst>
              <a:ext uri="{FF2B5EF4-FFF2-40B4-BE49-F238E27FC236}">
                <a16:creationId xmlns:a16="http://schemas.microsoft.com/office/drawing/2014/main" id="{B333C61F-3A9A-1430-3C39-5F9CE1D8DED8}"/>
              </a:ext>
            </a:extLst>
          </p:cNvPr>
          <p:cNvPicPr preferRelativeResize="0"/>
          <p:nvPr/>
        </p:nvPicPr>
        <p:blipFill>
          <a:blip r:embed="rId3">
            <a:alphaModFix/>
          </a:blip>
          <a:stretch>
            <a:fillRect/>
          </a:stretch>
        </p:blipFill>
        <p:spPr>
          <a:xfrm>
            <a:off x="5083169" y="2935224"/>
            <a:ext cx="3658139" cy="2073020"/>
          </a:xfrm>
          <a:prstGeom prst="rect">
            <a:avLst/>
          </a:prstGeom>
          <a:noFill/>
          <a:ln>
            <a:noFill/>
          </a:ln>
        </p:spPr>
      </p:pic>
    </p:spTree>
    <p:extLst>
      <p:ext uri="{BB962C8B-B14F-4D97-AF65-F5344CB8AC3E}">
        <p14:creationId xmlns:p14="http://schemas.microsoft.com/office/powerpoint/2010/main" val="1043193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Data Sources</a:t>
            </a:r>
            <a:endParaRPr dirty="0"/>
          </a:p>
        </p:txBody>
      </p:sp>
      <p:sp>
        <p:nvSpPr>
          <p:cNvPr id="208" name="Google Shape;208;p23"/>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3" name="Content Placeholder 2">
            <a:extLst>
              <a:ext uri="{FF2B5EF4-FFF2-40B4-BE49-F238E27FC236}">
                <a16:creationId xmlns:a16="http://schemas.microsoft.com/office/drawing/2014/main" id="{B66EB00D-C473-A5C7-A4CA-39272F8A0832}"/>
              </a:ext>
            </a:extLst>
          </p:cNvPr>
          <p:cNvSpPr>
            <a:spLocks noGrp="1"/>
          </p:cNvSpPr>
          <p:nvPr>
            <p:ph idx="1"/>
          </p:nvPr>
        </p:nvSpPr>
        <p:spPr>
          <a:xfrm>
            <a:off x="628650" y="1369218"/>
            <a:ext cx="7886700" cy="3357018"/>
          </a:xfrm>
        </p:spPr>
        <p:txBody>
          <a:bodyPr>
            <a:normAutofit lnSpcReduction="10000"/>
          </a:bodyPr>
          <a:lstStyle/>
          <a:p>
            <a:r>
              <a:rPr lang="en-US" dirty="0"/>
              <a:t>Ground truth</a:t>
            </a:r>
          </a:p>
          <a:p>
            <a:pPr lvl="1"/>
            <a:r>
              <a:rPr lang="en-US" dirty="0"/>
              <a:t>Age, gender, academic, demographic</a:t>
            </a:r>
          </a:p>
          <a:p>
            <a:pPr lvl="1"/>
            <a:r>
              <a:rPr lang="en-US" dirty="0"/>
              <a:t>Depression: Patient Health Questionnaire (PHQ-9)</a:t>
            </a:r>
          </a:p>
          <a:p>
            <a:pPr lvl="1"/>
            <a:r>
              <a:rPr lang="en-US" dirty="0"/>
              <a:t>Anxiety: Generalized Anxiety Disorder (GAD-7)</a:t>
            </a:r>
          </a:p>
          <a:p>
            <a:pPr lvl="1"/>
            <a:r>
              <a:rPr lang="en-US" dirty="0"/>
              <a:t>Rosenberg Self-Esteem Scale</a:t>
            </a:r>
          </a:p>
          <a:p>
            <a:r>
              <a:rPr lang="en-US" dirty="0"/>
              <a:t>Online behavior: Google Takeout</a:t>
            </a:r>
          </a:p>
          <a:p>
            <a:pPr lvl="1"/>
            <a:r>
              <a:rPr lang="en-US" dirty="0"/>
              <a:t>Google search history</a:t>
            </a:r>
          </a:p>
          <a:p>
            <a:pPr lvl="1"/>
            <a:r>
              <a:rPr lang="en-US" dirty="0"/>
              <a:t>YouTube viewing history</a:t>
            </a:r>
          </a:p>
          <a:p>
            <a:pPr lvl="1"/>
            <a:r>
              <a:rPr lang="en-US" dirty="0">
                <a:solidFill>
                  <a:schemeClr val="bg2">
                    <a:lumMod val="75000"/>
                  </a:schemeClr>
                </a:solidFill>
              </a:rPr>
              <a:t>Chrome browser history</a:t>
            </a:r>
          </a:p>
          <a:p>
            <a:pPr lvl="1"/>
            <a:r>
              <a:rPr lang="en-US" dirty="0">
                <a:solidFill>
                  <a:schemeClr val="bg2">
                    <a:lumMod val="75000"/>
                  </a:schemeClr>
                </a:solidFill>
              </a:rPr>
              <a:t>GPS history</a:t>
            </a:r>
          </a:p>
          <a:p>
            <a:pPr lvl="1"/>
            <a:r>
              <a:rPr lang="en-US" dirty="0">
                <a:solidFill>
                  <a:schemeClr val="bg2">
                    <a:lumMod val="75000"/>
                  </a:schemeClr>
                </a:solidFill>
              </a:rPr>
              <a:t>Google Photos …</a:t>
            </a:r>
          </a:p>
        </p:txBody>
      </p:sp>
      <p:pic>
        <p:nvPicPr>
          <p:cNvPr id="5" name="Picture 4" descr="A survey form with a check box&#10;&#10;Description automatically generated with medium confidence">
            <a:extLst>
              <a:ext uri="{FF2B5EF4-FFF2-40B4-BE49-F238E27FC236}">
                <a16:creationId xmlns:a16="http://schemas.microsoft.com/office/drawing/2014/main" id="{8737AD83-64B6-6267-72FA-22E36E82184C}"/>
              </a:ext>
            </a:extLst>
          </p:cNvPr>
          <p:cNvPicPr>
            <a:picLocks noChangeAspect="1"/>
          </p:cNvPicPr>
          <p:nvPr/>
        </p:nvPicPr>
        <p:blipFill>
          <a:blip r:embed="rId3"/>
          <a:stretch>
            <a:fillRect/>
          </a:stretch>
        </p:blipFill>
        <p:spPr>
          <a:xfrm>
            <a:off x="5890703" y="417264"/>
            <a:ext cx="3191894" cy="4524935"/>
          </a:xfrm>
          <a:prstGeom prst="rect">
            <a:avLst/>
          </a:prstGeom>
        </p:spPr>
      </p:pic>
    </p:spTree>
    <p:extLst>
      <p:ext uri="{BB962C8B-B14F-4D97-AF65-F5344CB8AC3E}">
        <p14:creationId xmlns:p14="http://schemas.microsoft.com/office/powerpoint/2010/main" val="24465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Mew Platform</a:t>
            </a:r>
            <a:endParaRPr dirty="0"/>
          </a:p>
        </p:txBody>
      </p:sp>
      <p:sp>
        <p:nvSpPr>
          <p:cNvPr id="221" name="Google Shape;221;p24"/>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214" name="Google Shape;214;p24"/>
          <p:cNvPicPr preferRelativeResize="0"/>
          <p:nvPr/>
        </p:nvPicPr>
        <p:blipFill>
          <a:blip r:embed="rId3">
            <a:alphaModFix/>
          </a:blip>
          <a:stretch>
            <a:fillRect/>
          </a:stretch>
        </p:blipFill>
        <p:spPr>
          <a:xfrm>
            <a:off x="1120844" y="1041625"/>
            <a:ext cx="6742654" cy="3820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CDF4CD-1270-59F8-6DD9-BF4B38F2B06A}"/>
              </a:ext>
            </a:extLst>
          </p:cNvPr>
          <p:cNvSpPr>
            <a:spLocks noGrp="1"/>
          </p:cNvSpPr>
          <p:nvPr>
            <p:ph idx="1"/>
          </p:nvPr>
        </p:nvSpPr>
        <p:spPr/>
        <p:txBody>
          <a:bodyPr/>
          <a:lstStyle/>
          <a:p>
            <a:r>
              <a:rPr lang="en-US" dirty="0"/>
              <a:t>Given online data at time T, detect anxiety (GADS-7&gt;9) at time T</a:t>
            </a:r>
          </a:p>
          <a:p>
            <a:r>
              <a:rPr lang="en-US" dirty="0"/>
              <a:t>Given GADS-7 score at time T1 and online data at times T1 and T2, predict GADS-7 score at time T2</a:t>
            </a:r>
          </a:p>
        </p:txBody>
      </p:sp>
      <p:sp>
        <p:nvSpPr>
          <p:cNvPr id="565" name="Google Shape;565;p47"/>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5" name="Google Shape;586;p48">
            <a:extLst>
              <a:ext uri="{FF2B5EF4-FFF2-40B4-BE49-F238E27FC236}">
                <a16:creationId xmlns:a16="http://schemas.microsoft.com/office/drawing/2014/main" id="{EA5E6C68-1A3A-5050-4164-4E98F9886307}"/>
              </a:ext>
            </a:extLst>
          </p:cNvPr>
          <p:cNvPicPr preferRelativeResize="0"/>
          <p:nvPr/>
        </p:nvPicPr>
        <p:blipFill>
          <a:blip r:embed="rId3">
            <a:alphaModFix/>
          </a:blip>
          <a:stretch>
            <a:fillRect/>
          </a:stretch>
        </p:blipFill>
        <p:spPr>
          <a:xfrm>
            <a:off x="1678243" y="2341084"/>
            <a:ext cx="5630180" cy="2597389"/>
          </a:xfrm>
          <a:prstGeom prst="rect">
            <a:avLst/>
          </a:prstGeom>
          <a:noFill/>
          <a:ln>
            <a:noFill/>
          </a:ln>
        </p:spPr>
      </p:pic>
      <p:sp>
        <p:nvSpPr>
          <p:cNvPr id="7" name="Title 6">
            <a:extLst>
              <a:ext uri="{FF2B5EF4-FFF2-40B4-BE49-F238E27FC236}">
                <a16:creationId xmlns:a16="http://schemas.microsoft.com/office/drawing/2014/main" id="{54F96BBF-AA11-17F3-501C-4FF0004DC8B0}"/>
              </a:ext>
            </a:extLst>
          </p:cNvPr>
          <p:cNvSpPr>
            <a:spLocks noGrp="1"/>
          </p:cNvSpPr>
          <p:nvPr>
            <p:ph type="title"/>
          </p:nvPr>
        </p:nvSpPr>
        <p:spPr/>
        <p:txBody>
          <a:bodyPr>
            <a:normAutofit fontScale="90000"/>
          </a:bodyPr>
          <a:lstStyle/>
          <a:p>
            <a:r>
              <a:rPr lang="en-US" dirty="0"/>
              <a:t>Anxiety Detection &amp; Prediction Longitudinal Study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Anxiety Scores Between Rounds</a:t>
            </a:r>
            <a:endParaRPr dirty="0"/>
          </a:p>
        </p:txBody>
      </p:sp>
      <p:sp>
        <p:nvSpPr>
          <p:cNvPr id="593" name="Google Shape;593;p49"/>
          <p:cNvSpPr txBox="1">
            <a:spLocks noGrp="1"/>
          </p:cNvSpPr>
          <p:nvPr>
            <p:ph idx="1"/>
          </p:nvPr>
        </p:nvSpPr>
        <p:spPr>
          <a:xfrm>
            <a:off x="650757" y="4166487"/>
            <a:ext cx="7616333" cy="60077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dirty="0">
                <a:solidFill>
                  <a:srgbClr val="000000"/>
                </a:solidFill>
              </a:rPr>
              <a:t>Score Increased (22), Decreased (32), Unchanged (18)</a:t>
            </a:r>
            <a:endParaRPr sz="2000" dirty="0">
              <a:solidFill>
                <a:srgbClr val="000000"/>
              </a:solidFill>
            </a:endParaRPr>
          </a:p>
        </p:txBody>
      </p:sp>
      <p:sp>
        <p:nvSpPr>
          <p:cNvPr id="594" name="Google Shape;594;p49"/>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601" name="Google Shape;601;p49"/>
          <p:cNvPicPr preferRelativeResize="0"/>
          <p:nvPr/>
        </p:nvPicPr>
        <p:blipFill>
          <a:blip r:embed="rId3">
            <a:alphaModFix/>
          </a:blip>
          <a:stretch>
            <a:fillRect/>
          </a:stretch>
        </p:blipFill>
        <p:spPr>
          <a:xfrm>
            <a:off x="899017" y="1202625"/>
            <a:ext cx="7004852" cy="2738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1AC7-5B37-BDD8-8537-23DDA6F1E06A}"/>
              </a:ext>
            </a:extLst>
          </p:cNvPr>
          <p:cNvSpPr>
            <a:spLocks noGrp="1"/>
          </p:cNvSpPr>
          <p:nvPr>
            <p:ph type="title"/>
          </p:nvPr>
        </p:nvSpPr>
        <p:spPr/>
        <p:txBody>
          <a:bodyPr/>
          <a:lstStyle/>
          <a:p>
            <a:r>
              <a:rPr lang="en-US" dirty="0"/>
              <a:t>Online Data Features</a:t>
            </a:r>
          </a:p>
        </p:txBody>
      </p:sp>
      <p:sp>
        <p:nvSpPr>
          <p:cNvPr id="3" name="Content Placeholder 2">
            <a:extLst>
              <a:ext uri="{FF2B5EF4-FFF2-40B4-BE49-F238E27FC236}">
                <a16:creationId xmlns:a16="http://schemas.microsoft.com/office/drawing/2014/main" id="{0E08F894-2978-FC04-895D-815D2682CB7F}"/>
              </a:ext>
            </a:extLst>
          </p:cNvPr>
          <p:cNvSpPr>
            <a:spLocks noGrp="1"/>
          </p:cNvSpPr>
          <p:nvPr>
            <p:ph idx="1"/>
          </p:nvPr>
        </p:nvSpPr>
        <p:spPr/>
        <p:txBody>
          <a:bodyPr/>
          <a:lstStyle/>
          <a:p>
            <a:r>
              <a:rPr lang="en-US" dirty="0"/>
              <a:t>Google search search queries </a:t>
            </a:r>
            <a:r>
              <a:rPr lang="en-US" dirty="0">
                <a:sym typeface="Wingdings" pitchFamily="2" charset="2"/>
              </a:rPr>
              <a:t> category labels using Google Cloud NLP API</a:t>
            </a:r>
          </a:p>
          <a:p>
            <a:pPr lvl="1"/>
            <a:r>
              <a:rPr lang="en-US" dirty="0">
                <a:sym typeface="Wingdings" pitchFamily="2" charset="2"/>
              </a:rPr>
              <a:t>“election results”  NEWS</a:t>
            </a:r>
          </a:p>
          <a:p>
            <a:r>
              <a:rPr lang="en-US" dirty="0">
                <a:sym typeface="Wingdings" pitchFamily="2" charset="2"/>
              </a:rPr>
              <a:t>YouTube videos  YouTube category label</a:t>
            </a:r>
          </a:p>
          <a:p>
            <a:pPr lvl="1"/>
            <a:r>
              <a:rPr lang="en-US" dirty="0">
                <a:sym typeface="Wingdings" pitchFamily="2" charset="2"/>
              </a:rPr>
              <a:t>“20 Minutes of Adorable Kittens”  PETS &amp; ANIMALS</a:t>
            </a:r>
          </a:p>
          <a:p>
            <a:r>
              <a:rPr lang="en-US" dirty="0">
                <a:sym typeface="Wingdings" pitchFamily="2" charset="2"/>
              </a:rPr>
              <a:t>Timestamps of activities </a:t>
            </a:r>
          </a:p>
          <a:p>
            <a:r>
              <a:rPr lang="en-US" dirty="0">
                <a:sym typeface="Wingdings" pitchFamily="2" charset="2"/>
              </a:rPr>
              <a:t>Temporal distribution of activities </a:t>
            </a:r>
          </a:p>
        </p:txBody>
      </p:sp>
      <p:sp>
        <p:nvSpPr>
          <p:cNvPr id="4" name="Slide Number Placeholder 3">
            <a:extLst>
              <a:ext uri="{FF2B5EF4-FFF2-40B4-BE49-F238E27FC236}">
                <a16:creationId xmlns:a16="http://schemas.microsoft.com/office/drawing/2014/main" id="{FDDF2A0D-DF39-11DA-7113-8A514C8666F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6" name="Picture 5" descr="A cat and dog lying on a blanket&#10;&#10;Description automatically generated">
            <a:extLst>
              <a:ext uri="{FF2B5EF4-FFF2-40B4-BE49-F238E27FC236}">
                <a16:creationId xmlns:a16="http://schemas.microsoft.com/office/drawing/2014/main" id="{CB5DDDE9-0FF2-CC2F-3712-AF32EE216E56}"/>
              </a:ext>
            </a:extLst>
          </p:cNvPr>
          <p:cNvPicPr>
            <a:picLocks noChangeAspect="1"/>
          </p:cNvPicPr>
          <p:nvPr/>
        </p:nvPicPr>
        <p:blipFill>
          <a:blip r:embed="rId2"/>
          <a:stretch>
            <a:fillRect/>
          </a:stretch>
        </p:blipFill>
        <p:spPr>
          <a:xfrm>
            <a:off x="4981575" y="3072653"/>
            <a:ext cx="3140580" cy="1897856"/>
          </a:xfrm>
          <a:prstGeom prst="rect">
            <a:avLst/>
          </a:prstGeom>
        </p:spPr>
      </p:pic>
    </p:spTree>
    <p:extLst>
      <p:ext uri="{BB962C8B-B14F-4D97-AF65-F5344CB8AC3E}">
        <p14:creationId xmlns:p14="http://schemas.microsoft.com/office/powerpoint/2010/main" val="375805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19DC-9D79-2CAE-98AE-E2A4BA2F106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E0407C7-8C52-E4E3-BAFF-061063DB4D19}"/>
              </a:ext>
            </a:extLst>
          </p:cNvPr>
          <p:cNvSpPr>
            <a:spLocks noGrp="1"/>
          </p:cNvSpPr>
          <p:nvPr>
            <p:ph idx="1"/>
          </p:nvPr>
        </p:nvSpPr>
        <p:spPr/>
        <p:txBody>
          <a:bodyPr/>
          <a:lstStyle/>
          <a:p>
            <a:pPr marL="457200" indent="-457200">
              <a:buFont typeface="+mj-lt"/>
              <a:buAutoNum type="arabicPeriod"/>
            </a:pPr>
            <a:r>
              <a:rPr lang="en-US" dirty="0"/>
              <a:t>Twitter Health: Predicting Spread of Contagious Disease</a:t>
            </a:r>
          </a:p>
          <a:p>
            <a:pPr marL="457200" indent="-457200">
              <a:buFont typeface="+mj-lt"/>
              <a:buAutoNum type="arabicPeriod"/>
            </a:pPr>
            <a:r>
              <a:rPr lang="en-US" dirty="0" err="1"/>
              <a:t>nEmesis</a:t>
            </a:r>
            <a:r>
              <a:rPr lang="en-US" dirty="0"/>
              <a:t>: Locating Sources of Food-borne Illness</a:t>
            </a:r>
          </a:p>
          <a:p>
            <a:pPr marL="457200" indent="-457200">
              <a:buFont typeface="+mj-lt"/>
              <a:buAutoNum type="arabicPeriod"/>
            </a:pPr>
            <a:r>
              <a:rPr lang="en-US" dirty="0"/>
              <a:t>MEW: Mental Health Evaluation using Web Data</a:t>
            </a:r>
          </a:p>
          <a:p>
            <a:pPr marL="457200" indent="-457200">
              <a:buFont typeface="+mj-lt"/>
              <a:buAutoNum type="arabicPeriod"/>
            </a:pPr>
            <a:r>
              <a:rPr lang="en-US" dirty="0"/>
              <a:t>Lessons and Next Steps</a:t>
            </a:r>
          </a:p>
          <a:p>
            <a:pPr marL="0" indent="0">
              <a:buNone/>
            </a:pPr>
            <a:endParaRPr lang="en-US" dirty="0"/>
          </a:p>
        </p:txBody>
      </p:sp>
      <p:sp>
        <p:nvSpPr>
          <p:cNvPr id="4" name="Slide Number Placeholder 3">
            <a:extLst>
              <a:ext uri="{FF2B5EF4-FFF2-40B4-BE49-F238E27FC236}">
                <a16:creationId xmlns:a16="http://schemas.microsoft.com/office/drawing/2014/main" id="{E3D8139E-A075-1CBD-3402-12174EE905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01220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4" name="Title 3">
            <a:extLst>
              <a:ext uri="{FF2B5EF4-FFF2-40B4-BE49-F238E27FC236}">
                <a16:creationId xmlns:a16="http://schemas.microsoft.com/office/drawing/2014/main" id="{A72BD426-B99D-4CA7-13CC-0B97D8F67A67}"/>
              </a:ext>
            </a:extLst>
          </p:cNvPr>
          <p:cNvSpPr>
            <a:spLocks noGrp="1"/>
          </p:cNvSpPr>
          <p:nvPr>
            <p:ph type="title"/>
          </p:nvPr>
        </p:nvSpPr>
        <p:spPr/>
        <p:txBody>
          <a:bodyPr/>
          <a:lstStyle/>
          <a:p>
            <a:r>
              <a:rPr lang="en-US" dirty="0"/>
              <a:t>Example Daily/Weekly Activity Distribution</a:t>
            </a:r>
          </a:p>
        </p:txBody>
      </p:sp>
      <p:sp>
        <p:nvSpPr>
          <p:cNvPr id="608" name="Google Shape;608;p50"/>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615" name="Google Shape;615;p50"/>
          <p:cNvPicPr preferRelativeResize="0"/>
          <p:nvPr/>
        </p:nvPicPr>
        <p:blipFill>
          <a:blip r:embed="rId3">
            <a:alphaModFix/>
          </a:blip>
          <a:stretch>
            <a:fillRect/>
          </a:stretch>
        </p:blipFill>
        <p:spPr>
          <a:xfrm>
            <a:off x="653223" y="1265421"/>
            <a:ext cx="7925551" cy="2766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0717-D2BD-F3F0-16C3-CA410C800C8F}"/>
              </a:ext>
            </a:extLst>
          </p:cNvPr>
          <p:cNvSpPr>
            <a:spLocks noGrp="1"/>
          </p:cNvSpPr>
          <p:nvPr>
            <p:ph type="title"/>
          </p:nvPr>
        </p:nvSpPr>
        <p:spPr/>
        <p:txBody>
          <a:bodyPr/>
          <a:lstStyle/>
          <a:p>
            <a:r>
              <a:rPr lang="en-US" dirty="0"/>
              <a:t>Derived Features</a:t>
            </a:r>
          </a:p>
        </p:txBody>
      </p:sp>
      <p:sp>
        <p:nvSpPr>
          <p:cNvPr id="3" name="Content Placeholder 2">
            <a:extLst>
              <a:ext uri="{FF2B5EF4-FFF2-40B4-BE49-F238E27FC236}">
                <a16:creationId xmlns:a16="http://schemas.microsoft.com/office/drawing/2014/main" id="{164C6B96-56ED-9243-D6CB-6CB7C9373D16}"/>
              </a:ext>
            </a:extLst>
          </p:cNvPr>
          <p:cNvSpPr>
            <a:spLocks noGrp="1"/>
          </p:cNvSpPr>
          <p:nvPr>
            <p:ph idx="1"/>
          </p:nvPr>
        </p:nvSpPr>
        <p:spPr/>
        <p:txBody>
          <a:bodyPr/>
          <a:lstStyle/>
          <a:p>
            <a:r>
              <a:rPr lang="en-US" dirty="0"/>
              <a:t>Daily and weekly activity mean and variance </a:t>
            </a:r>
          </a:p>
          <a:p>
            <a:r>
              <a:rPr lang="en-US" dirty="0"/>
              <a:t>Temporal point process parameters – captures “burstiness” of activity</a:t>
            </a:r>
            <a:br>
              <a:rPr lang="en-US" dirty="0"/>
            </a:br>
            <a:br>
              <a:rPr lang="en-US" dirty="0"/>
            </a:br>
            <a:br>
              <a:rPr lang="en-US" dirty="0"/>
            </a:br>
            <a:endParaRPr lang="en-US" dirty="0"/>
          </a:p>
          <a:p>
            <a:r>
              <a:rPr lang="en-US" dirty="0"/>
              <a:t>Categorical entropy – how varied are category labels</a:t>
            </a:r>
          </a:p>
          <a:p>
            <a:r>
              <a:rPr lang="en-US" dirty="0"/>
              <a:t>Mode of inactivity midpoint</a:t>
            </a:r>
          </a:p>
          <a:p>
            <a:endParaRPr lang="en-US" dirty="0"/>
          </a:p>
          <a:p>
            <a:endParaRPr lang="en-US" dirty="0"/>
          </a:p>
        </p:txBody>
      </p:sp>
      <p:sp>
        <p:nvSpPr>
          <p:cNvPr id="4" name="Slide Number Placeholder 3">
            <a:extLst>
              <a:ext uri="{FF2B5EF4-FFF2-40B4-BE49-F238E27FC236}">
                <a16:creationId xmlns:a16="http://schemas.microsoft.com/office/drawing/2014/main" id="{ADE4A159-C96A-C853-815B-CAC911E954F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Google Shape;664;p52">
            <a:extLst>
              <a:ext uri="{FF2B5EF4-FFF2-40B4-BE49-F238E27FC236}">
                <a16:creationId xmlns:a16="http://schemas.microsoft.com/office/drawing/2014/main" id="{CFA38E11-97BB-307D-96F4-82CE688EE9A7}"/>
              </a:ext>
            </a:extLst>
          </p:cNvPr>
          <p:cNvPicPr preferRelativeResize="0"/>
          <p:nvPr/>
        </p:nvPicPr>
        <p:blipFill>
          <a:blip r:embed="rId2">
            <a:alphaModFix/>
          </a:blip>
          <a:stretch>
            <a:fillRect/>
          </a:stretch>
        </p:blipFill>
        <p:spPr>
          <a:xfrm>
            <a:off x="2166209" y="2237837"/>
            <a:ext cx="4069864" cy="667825"/>
          </a:xfrm>
          <a:prstGeom prst="rect">
            <a:avLst/>
          </a:prstGeom>
          <a:noFill/>
          <a:ln>
            <a:noFill/>
          </a:ln>
        </p:spPr>
      </p:pic>
    </p:spTree>
    <p:extLst>
      <p:ext uri="{BB962C8B-B14F-4D97-AF65-F5344CB8AC3E}">
        <p14:creationId xmlns:p14="http://schemas.microsoft.com/office/powerpoint/2010/main" val="151537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 name="Title 5">
            <a:extLst>
              <a:ext uri="{FF2B5EF4-FFF2-40B4-BE49-F238E27FC236}">
                <a16:creationId xmlns:a16="http://schemas.microsoft.com/office/drawing/2014/main" id="{9D6ABC68-B8C3-52BE-8397-7B62E0379A15}"/>
              </a:ext>
            </a:extLst>
          </p:cNvPr>
          <p:cNvSpPr>
            <a:spLocks noGrp="1"/>
          </p:cNvSpPr>
          <p:nvPr>
            <p:ph type="title"/>
          </p:nvPr>
        </p:nvSpPr>
        <p:spPr/>
        <p:txBody>
          <a:bodyPr/>
          <a:lstStyle/>
          <a:p>
            <a:r>
              <a:rPr lang="en-US" dirty="0"/>
              <a:t>Task 1</a:t>
            </a:r>
          </a:p>
        </p:txBody>
      </p:sp>
      <p:sp>
        <p:nvSpPr>
          <p:cNvPr id="696" name="Google Shape;696;p55"/>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697" name="Google Shape;697;p55"/>
          <p:cNvPicPr preferRelativeResize="0"/>
          <p:nvPr/>
        </p:nvPicPr>
        <p:blipFill rotWithShape="1">
          <a:blip r:embed="rId3">
            <a:alphaModFix/>
          </a:blip>
          <a:srcRect b="17658"/>
          <a:stretch/>
        </p:blipFill>
        <p:spPr>
          <a:xfrm>
            <a:off x="2998517" y="756142"/>
            <a:ext cx="5795226" cy="3631216"/>
          </a:xfrm>
          <a:prstGeom prst="rect">
            <a:avLst/>
          </a:prstGeom>
          <a:noFill/>
          <a:ln>
            <a:noFill/>
          </a:ln>
        </p:spPr>
      </p:pic>
      <p:sp>
        <p:nvSpPr>
          <p:cNvPr id="7" name="Content Placeholder 6">
            <a:extLst>
              <a:ext uri="{FF2B5EF4-FFF2-40B4-BE49-F238E27FC236}">
                <a16:creationId xmlns:a16="http://schemas.microsoft.com/office/drawing/2014/main" id="{C0E6D159-D4EB-0C95-5599-ABEBFBB3B307}"/>
              </a:ext>
            </a:extLst>
          </p:cNvPr>
          <p:cNvSpPr>
            <a:spLocks noGrp="1"/>
          </p:cNvSpPr>
          <p:nvPr>
            <p:ph idx="1"/>
          </p:nvPr>
        </p:nvSpPr>
        <p:spPr>
          <a:xfrm>
            <a:off x="628650" y="1369218"/>
            <a:ext cx="2797596" cy="3263504"/>
          </a:xfrm>
        </p:spPr>
        <p:txBody>
          <a:bodyPr/>
          <a:lstStyle/>
          <a:p>
            <a:r>
              <a:rPr lang="en-US" dirty="0"/>
              <a:t>Given online data at time T, detect anxiety (GADS-7&gt;9) at time T</a:t>
            </a:r>
          </a:p>
          <a:p>
            <a:r>
              <a:rPr lang="en-US" dirty="0"/>
              <a:t>Random Forest</a:t>
            </a:r>
          </a:p>
          <a:p>
            <a:r>
              <a:rPr lang="en-US" dirty="0"/>
              <a:t>5-fold cross validation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Task 2</a:t>
            </a:r>
            <a:endParaRPr dirty="0"/>
          </a:p>
        </p:txBody>
      </p:sp>
      <p:sp>
        <p:nvSpPr>
          <p:cNvPr id="710" name="Google Shape;710;p56"/>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grpSp>
        <p:nvGrpSpPr>
          <p:cNvPr id="4" name="Group 3">
            <a:extLst>
              <a:ext uri="{FF2B5EF4-FFF2-40B4-BE49-F238E27FC236}">
                <a16:creationId xmlns:a16="http://schemas.microsoft.com/office/drawing/2014/main" id="{A15A9E0E-B47E-B036-0FE3-BF0DA70420F8}"/>
              </a:ext>
            </a:extLst>
          </p:cNvPr>
          <p:cNvGrpSpPr/>
          <p:nvPr/>
        </p:nvGrpSpPr>
        <p:grpSpPr>
          <a:xfrm>
            <a:off x="2575002" y="3666733"/>
            <a:ext cx="3693993" cy="1224168"/>
            <a:chOff x="5544050" y="241075"/>
            <a:chExt cx="2978250" cy="986975"/>
          </a:xfrm>
        </p:grpSpPr>
        <p:pic>
          <p:nvPicPr>
            <p:cNvPr id="711" name="Google Shape;711;p56"/>
            <p:cNvPicPr preferRelativeResize="0"/>
            <p:nvPr/>
          </p:nvPicPr>
          <p:blipFill rotWithShape="1">
            <a:blip r:embed="rId3">
              <a:alphaModFix/>
            </a:blip>
            <a:srcRect b="43474"/>
            <a:stretch/>
          </p:blipFill>
          <p:spPr>
            <a:xfrm>
              <a:off x="5544050" y="241075"/>
              <a:ext cx="2978250" cy="776651"/>
            </a:xfrm>
            <a:prstGeom prst="rect">
              <a:avLst/>
            </a:prstGeom>
            <a:noFill/>
            <a:ln>
              <a:noFill/>
            </a:ln>
          </p:spPr>
        </p:pic>
        <p:pic>
          <p:nvPicPr>
            <p:cNvPr id="712" name="Google Shape;712;p56"/>
            <p:cNvPicPr preferRelativeResize="0"/>
            <p:nvPr/>
          </p:nvPicPr>
          <p:blipFill rotWithShape="1">
            <a:blip r:embed="rId3">
              <a:alphaModFix/>
            </a:blip>
            <a:srcRect l="34284" t="56526" b="29881"/>
            <a:stretch/>
          </p:blipFill>
          <p:spPr>
            <a:xfrm>
              <a:off x="6628025" y="1017725"/>
              <a:ext cx="1894275" cy="210325"/>
            </a:xfrm>
            <a:prstGeom prst="rect">
              <a:avLst/>
            </a:prstGeom>
            <a:noFill/>
            <a:ln>
              <a:noFill/>
            </a:ln>
          </p:spPr>
        </p:pic>
      </p:grpSp>
      <p:sp>
        <p:nvSpPr>
          <p:cNvPr id="3" name="Content Placeholder 2">
            <a:extLst>
              <a:ext uri="{FF2B5EF4-FFF2-40B4-BE49-F238E27FC236}">
                <a16:creationId xmlns:a16="http://schemas.microsoft.com/office/drawing/2014/main" id="{10858966-EA99-878D-41AB-1829D39C860D}"/>
              </a:ext>
            </a:extLst>
          </p:cNvPr>
          <p:cNvSpPr>
            <a:spLocks noGrp="1"/>
          </p:cNvSpPr>
          <p:nvPr>
            <p:ph idx="1"/>
          </p:nvPr>
        </p:nvSpPr>
        <p:spPr>
          <a:xfrm>
            <a:off x="689243" y="1237142"/>
            <a:ext cx="7886700" cy="3263504"/>
          </a:xfrm>
        </p:spPr>
        <p:txBody>
          <a:bodyPr/>
          <a:lstStyle/>
          <a:p>
            <a:r>
              <a:rPr lang="en-US" dirty="0"/>
              <a:t>Given GADS-7 score at time T1 and online data at times T1 and T2, predict GADS-7 score at time T2</a:t>
            </a:r>
          </a:p>
          <a:p>
            <a:r>
              <a:rPr lang="en-US" dirty="0"/>
              <a:t>Added derived features to capture </a:t>
            </a:r>
            <a:r>
              <a:rPr lang="en-US" i="1" dirty="0"/>
              <a:t>changes</a:t>
            </a:r>
            <a:r>
              <a:rPr lang="en-US" dirty="0"/>
              <a:t> in online behavior</a:t>
            </a:r>
          </a:p>
          <a:p>
            <a:pPr lvl="1"/>
            <a:r>
              <a:rPr lang="en-US" dirty="0"/>
              <a:t>Xi = vector of features for categories, inactivity, and burstiness for time </a:t>
            </a:r>
            <a:r>
              <a:rPr lang="en-US" dirty="0" err="1"/>
              <a:t>Ti</a:t>
            </a:r>
            <a:endParaRPr lang="en-US" dirty="0"/>
          </a:p>
          <a:p>
            <a:pPr lvl="1"/>
            <a:r>
              <a:rPr lang="en-US" dirty="0"/>
              <a:t>ΔX = X1 – X2</a:t>
            </a:r>
          </a:p>
          <a:p>
            <a:r>
              <a:rPr lang="en-US" dirty="0"/>
              <a:t>Compared ordinary least squares (OLS), gradient boosting (GB), and Gaussian process regression (GP)</a:t>
            </a:r>
          </a:p>
          <a:p>
            <a:pPr lvl="1"/>
            <a:endParaRPr lang="en-US" dirty="0"/>
          </a:p>
          <a:p>
            <a:endParaRPr lang="en-US" dirty="0"/>
          </a:p>
          <a:p>
            <a:endParaRPr lang="en-US"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Predicting GADS-7 Anxiety Score (0 to 21)</a:t>
            </a:r>
            <a:endParaRPr dirty="0"/>
          </a:p>
        </p:txBody>
      </p:sp>
      <p:sp>
        <p:nvSpPr>
          <p:cNvPr id="773" name="Google Shape;773;p60"/>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774" name="Google Shape;774;p60"/>
          <p:cNvPicPr preferRelativeResize="0"/>
          <p:nvPr/>
        </p:nvPicPr>
        <p:blipFill rotWithShape="1">
          <a:blip r:embed="rId3">
            <a:alphaModFix/>
          </a:blip>
          <a:srcRect l="9620" r="10649" b="31453"/>
          <a:stretch/>
        </p:blipFill>
        <p:spPr>
          <a:xfrm>
            <a:off x="364354" y="1268016"/>
            <a:ext cx="7501689" cy="3342543"/>
          </a:xfrm>
          <a:prstGeom prst="rect">
            <a:avLst/>
          </a:prstGeom>
          <a:noFill/>
          <a:ln>
            <a:noFill/>
          </a:ln>
        </p:spPr>
      </p:pic>
      <p:pic>
        <p:nvPicPr>
          <p:cNvPr id="2" name="Google Shape;774;p60">
            <a:extLst>
              <a:ext uri="{FF2B5EF4-FFF2-40B4-BE49-F238E27FC236}">
                <a16:creationId xmlns:a16="http://schemas.microsoft.com/office/drawing/2014/main" id="{340B0903-D31B-C734-9E17-5548593B7A51}"/>
              </a:ext>
            </a:extLst>
          </p:cNvPr>
          <p:cNvPicPr preferRelativeResize="0"/>
          <p:nvPr/>
        </p:nvPicPr>
        <p:blipFill rotWithShape="1">
          <a:blip r:embed="rId3">
            <a:alphaModFix/>
          </a:blip>
          <a:srcRect l="9620" r="10649" b="31453"/>
          <a:stretch/>
        </p:blipFill>
        <p:spPr>
          <a:xfrm>
            <a:off x="821155" y="1268015"/>
            <a:ext cx="7501689" cy="334254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66D0-27AA-D653-3C25-4C8CB75D1FA1}"/>
              </a:ext>
            </a:extLst>
          </p:cNvPr>
          <p:cNvSpPr>
            <a:spLocks noGrp="1"/>
          </p:cNvSpPr>
          <p:nvPr>
            <p:ph type="title"/>
          </p:nvPr>
        </p:nvSpPr>
        <p:spPr/>
        <p:txBody>
          <a:bodyPr>
            <a:normAutofit/>
          </a:bodyPr>
          <a:lstStyle/>
          <a:p>
            <a:r>
              <a:rPr lang="en-US" dirty="0"/>
              <a:t>Lessons and Next Steps</a:t>
            </a:r>
          </a:p>
        </p:txBody>
      </p:sp>
      <p:sp>
        <p:nvSpPr>
          <p:cNvPr id="3" name="Text Placeholder 2">
            <a:extLst>
              <a:ext uri="{FF2B5EF4-FFF2-40B4-BE49-F238E27FC236}">
                <a16:creationId xmlns:a16="http://schemas.microsoft.com/office/drawing/2014/main" id="{3B21E92C-E4A0-6854-6DDD-52655B1E3C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3F0AE2-09F2-BB14-8C8C-E1EBD93563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490084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FE9E-2E25-F274-1E84-1FA42FCACF37}"/>
              </a:ext>
            </a:extLst>
          </p:cNvPr>
          <p:cNvSpPr>
            <a:spLocks noGrp="1"/>
          </p:cNvSpPr>
          <p:nvPr>
            <p:ph type="title"/>
          </p:nvPr>
        </p:nvSpPr>
        <p:spPr/>
        <p:txBody>
          <a:bodyPr/>
          <a:lstStyle/>
          <a:p>
            <a:r>
              <a:rPr lang="en-US" dirty="0"/>
              <a:t>Lessons</a:t>
            </a:r>
          </a:p>
        </p:txBody>
      </p:sp>
      <p:sp>
        <p:nvSpPr>
          <p:cNvPr id="3" name="Content Placeholder 2">
            <a:extLst>
              <a:ext uri="{FF2B5EF4-FFF2-40B4-BE49-F238E27FC236}">
                <a16:creationId xmlns:a16="http://schemas.microsoft.com/office/drawing/2014/main" id="{16FFA0E2-8915-05E9-3A5B-4CE13736502F}"/>
              </a:ext>
            </a:extLst>
          </p:cNvPr>
          <p:cNvSpPr>
            <a:spLocks noGrp="1"/>
          </p:cNvSpPr>
          <p:nvPr>
            <p:ph idx="1"/>
          </p:nvPr>
        </p:nvSpPr>
        <p:spPr/>
        <p:txBody>
          <a:bodyPr>
            <a:normAutofit lnSpcReduction="10000"/>
          </a:bodyPr>
          <a:lstStyle/>
          <a:p>
            <a:r>
              <a:rPr lang="en-US" dirty="0"/>
              <a:t>Accurate measures of communicable disease, environmental hazards, and mental health can be inferred from online behavior</a:t>
            </a:r>
          </a:p>
          <a:p>
            <a:r>
              <a:rPr lang="en-US" dirty="0"/>
              <a:t>Significant features</a:t>
            </a:r>
          </a:p>
          <a:p>
            <a:pPr lvl="1"/>
            <a:r>
              <a:rPr lang="en-US" dirty="0"/>
              <a:t>Semantic</a:t>
            </a:r>
          </a:p>
          <a:p>
            <a:pPr lvl="1"/>
            <a:r>
              <a:rPr lang="en-US" dirty="0"/>
              <a:t>Temporal</a:t>
            </a:r>
          </a:p>
          <a:p>
            <a:pPr lvl="1"/>
            <a:r>
              <a:rPr lang="en-US" dirty="0"/>
              <a:t>Latent</a:t>
            </a:r>
          </a:p>
          <a:p>
            <a:r>
              <a:rPr lang="en-US" dirty="0"/>
              <a:t>It is now difficult to obtain research access to social media – but online activities </a:t>
            </a:r>
            <a:r>
              <a:rPr lang="en-US" i="1" dirty="0"/>
              <a:t>not</a:t>
            </a:r>
            <a:r>
              <a:rPr lang="en-US" dirty="0"/>
              <a:t> based on explicit user sharing can be highly informative</a:t>
            </a:r>
          </a:p>
          <a:p>
            <a:r>
              <a:rPr lang="en-US" dirty="0"/>
              <a:t>Rules of human-subjects consent provide an intellectual framework for ethical data-collection and evaluation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508CB46-8D54-C2CD-47F1-A42E518CC27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940896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C4DA-8E2A-5B7E-9A86-FEA40505890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F5E82A53-27A3-F67A-ACFD-3067C922D090}"/>
              </a:ext>
            </a:extLst>
          </p:cNvPr>
          <p:cNvSpPr>
            <a:spLocks noGrp="1"/>
          </p:cNvSpPr>
          <p:nvPr>
            <p:ph idx="1"/>
          </p:nvPr>
        </p:nvSpPr>
        <p:spPr/>
        <p:txBody>
          <a:bodyPr/>
          <a:lstStyle/>
          <a:p>
            <a:r>
              <a:rPr lang="en-US" dirty="0"/>
              <a:t>MEW framework in other research settings and for other conditions</a:t>
            </a:r>
          </a:p>
          <a:p>
            <a:pPr lvl="1"/>
            <a:r>
              <a:rPr lang="en-US" dirty="0"/>
              <a:t>Substance abuse</a:t>
            </a:r>
          </a:p>
          <a:p>
            <a:pPr lvl="1"/>
            <a:r>
              <a:rPr lang="en-US" dirty="0"/>
              <a:t>Healthy diet</a:t>
            </a:r>
          </a:p>
          <a:p>
            <a:r>
              <a:rPr lang="en-US" dirty="0"/>
              <a:t>Extend to data sources beyond Google Takeout</a:t>
            </a:r>
          </a:p>
          <a:p>
            <a:pPr lvl="1"/>
            <a:r>
              <a:rPr lang="en-US" dirty="0"/>
              <a:t>Tik-Tok and Instagram viewing history</a:t>
            </a:r>
          </a:p>
          <a:p>
            <a:r>
              <a:rPr lang="en-US" dirty="0"/>
              <a:t>Go beyond disease detection/prediction to tools for treatment</a:t>
            </a:r>
          </a:p>
          <a:p>
            <a:pPr lvl="1"/>
            <a:r>
              <a:rPr lang="en-US" dirty="0"/>
              <a:t>Therapist Dashboard: provide therapist with a snapshot of relevant client behavior when not in therapy sessions</a:t>
            </a:r>
          </a:p>
        </p:txBody>
      </p:sp>
      <p:sp>
        <p:nvSpPr>
          <p:cNvPr id="4" name="Slide Number Placeholder 3">
            <a:extLst>
              <a:ext uri="{FF2B5EF4-FFF2-40B4-BE49-F238E27FC236}">
                <a16:creationId xmlns:a16="http://schemas.microsoft.com/office/drawing/2014/main" id="{46077EE7-5E22-E9FB-154C-A15F3011F86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55131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6" name="Google Shape;816;p65"/>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817" name="Google Shape;817;p65"/>
          <p:cNvPicPr preferRelativeResize="0"/>
          <p:nvPr/>
        </p:nvPicPr>
        <p:blipFill>
          <a:blip r:embed="rId3">
            <a:alphaModFix/>
          </a:blip>
          <a:stretch>
            <a:fillRect/>
          </a:stretch>
        </p:blipFill>
        <p:spPr>
          <a:xfrm>
            <a:off x="909848" y="445025"/>
            <a:ext cx="6994601" cy="41509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5829-A1BA-A409-AF9D-3400CB2EB685}"/>
              </a:ext>
            </a:extLst>
          </p:cNvPr>
          <p:cNvSpPr>
            <a:spLocks noGrp="1"/>
          </p:cNvSpPr>
          <p:nvPr>
            <p:ph type="title"/>
          </p:nvPr>
        </p:nvSpPr>
        <p:spPr/>
        <p:txBody>
          <a:bodyPr/>
          <a:lstStyle/>
          <a:p>
            <a:r>
              <a:rPr lang="en-US" dirty="0"/>
              <a:t>Other Interests</a:t>
            </a:r>
          </a:p>
        </p:txBody>
      </p:sp>
      <p:sp>
        <p:nvSpPr>
          <p:cNvPr id="3" name="Content Placeholder 2">
            <a:extLst>
              <a:ext uri="{FF2B5EF4-FFF2-40B4-BE49-F238E27FC236}">
                <a16:creationId xmlns:a16="http://schemas.microsoft.com/office/drawing/2014/main" id="{6D670D16-446A-97FD-095F-CD733A99BDA0}"/>
              </a:ext>
            </a:extLst>
          </p:cNvPr>
          <p:cNvSpPr>
            <a:spLocks noGrp="1"/>
          </p:cNvSpPr>
          <p:nvPr>
            <p:ph idx="1"/>
          </p:nvPr>
        </p:nvSpPr>
        <p:spPr/>
        <p:txBody>
          <a:bodyPr/>
          <a:lstStyle/>
          <a:p>
            <a:r>
              <a:rPr lang="en-US" dirty="0"/>
              <a:t>Satisfiability testing &amp; constraint satisfaction</a:t>
            </a:r>
          </a:p>
          <a:p>
            <a:r>
              <a:rPr lang="en-US" dirty="0"/>
              <a:t>Neuro-symbolic systems</a:t>
            </a:r>
          </a:p>
          <a:p>
            <a:r>
              <a:rPr lang="en-US" dirty="0"/>
              <a:t>AI for science</a:t>
            </a:r>
          </a:p>
          <a:p>
            <a:r>
              <a:rPr lang="en-US" dirty="0"/>
              <a:t>AI for culture and history</a:t>
            </a:r>
          </a:p>
          <a:p>
            <a:r>
              <a:rPr lang="en-US"/>
              <a:t>Jazz and </a:t>
            </a:r>
            <a:r>
              <a:rPr lang="en-US" dirty="0"/>
              <a:t>blues</a:t>
            </a:r>
          </a:p>
          <a:p>
            <a:pPr lvl="1"/>
            <a:r>
              <a:rPr lang="en-US" sz="2000" dirty="0"/>
              <a:t>https://</a:t>
            </a:r>
            <a:r>
              <a:rPr lang="en-US" sz="2000" dirty="0" err="1"/>
              <a:t>wayofm.org</a:t>
            </a:r>
            <a:r>
              <a:rPr lang="en-US" sz="2000" dirty="0"/>
              <a:t>/shows/roots-jazz-and-blues-king-henry </a:t>
            </a:r>
          </a:p>
        </p:txBody>
      </p:sp>
    </p:spTree>
    <p:extLst>
      <p:ext uri="{BB962C8B-B14F-4D97-AF65-F5344CB8AC3E}">
        <p14:creationId xmlns:p14="http://schemas.microsoft.com/office/powerpoint/2010/main" val="303228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5D27-9B22-9414-C563-3568708EDE11}"/>
              </a:ext>
            </a:extLst>
          </p:cNvPr>
          <p:cNvSpPr>
            <a:spLocks noGrp="1"/>
          </p:cNvSpPr>
          <p:nvPr>
            <p:ph type="title"/>
          </p:nvPr>
        </p:nvSpPr>
        <p:spPr>
          <a:xfrm>
            <a:off x="623887" y="543050"/>
            <a:ext cx="7886700" cy="2139553"/>
          </a:xfrm>
        </p:spPr>
        <p:txBody>
          <a:bodyPr>
            <a:normAutofit/>
          </a:bodyPr>
          <a:lstStyle/>
          <a:p>
            <a:r>
              <a:rPr lang="en-US" dirty="0"/>
              <a:t>Twitter Health: Predicting Spread of Contagious Disease</a:t>
            </a:r>
          </a:p>
        </p:txBody>
      </p:sp>
      <p:sp>
        <p:nvSpPr>
          <p:cNvPr id="3" name="Text Placeholder 2">
            <a:extLst>
              <a:ext uri="{FF2B5EF4-FFF2-40B4-BE49-F238E27FC236}">
                <a16:creationId xmlns:a16="http://schemas.microsoft.com/office/drawing/2014/main" id="{CDCA964F-88AA-3761-0AFB-598519852382}"/>
              </a:ext>
            </a:extLst>
          </p:cNvPr>
          <p:cNvSpPr>
            <a:spLocks noGrp="1"/>
          </p:cNvSpPr>
          <p:nvPr>
            <p:ph type="body" idx="1"/>
          </p:nvPr>
        </p:nvSpPr>
        <p:spPr>
          <a:xfrm>
            <a:off x="623887" y="2882628"/>
            <a:ext cx="7886700" cy="1125140"/>
          </a:xfrm>
        </p:spPr>
        <p:txBody>
          <a:bodyPr/>
          <a:lstStyle/>
          <a:p>
            <a:r>
              <a:rPr lang="en-US" dirty="0"/>
              <a:t>2012-2015</a:t>
            </a:r>
          </a:p>
        </p:txBody>
      </p:sp>
      <p:sp>
        <p:nvSpPr>
          <p:cNvPr id="4" name="Slide Number Placeholder 3">
            <a:extLst>
              <a:ext uri="{FF2B5EF4-FFF2-40B4-BE49-F238E27FC236}">
                <a16:creationId xmlns:a16="http://schemas.microsoft.com/office/drawing/2014/main" id="{D6D4A817-E4FD-FA59-DC3F-23121517CD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bus-composite.png">
            <a:extLst>
              <a:ext uri="{FF2B5EF4-FFF2-40B4-BE49-F238E27FC236}">
                <a16:creationId xmlns:a16="http://schemas.microsoft.com/office/drawing/2014/main" id="{889D8E85-11DB-ECF9-7A43-B543C82FE329}"/>
              </a:ext>
            </a:extLst>
          </p:cNvPr>
          <p:cNvPicPr/>
          <p:nvPr/>
        </p:nvPicPr>
        <p:blipFill>
          <a:blip r:embed="rId2"/>
          <a:stretch>
            <a:fillRect/>
          </a:stretch>
        </p:blipFill>
        <p:spPr>
          <a:xfrm>
            <a:off x="4016897" y="2882628"/>
            <a:ext cx="4022376" cy="2260872"/>
          </a:xfrm>
          <a:prstGeom prst="rect">
            <a:avLst/>
          </a:prstGeom>
          <a:ln w="12700">
            <a:miter lim="400000"/>
          </a:ln>
        </p:spPr>
      </p:pic>
    </p:spTree>
    <p:extLst>
      <p:ext uri="{BB962C8B-B14F-4D97-AF65-F5344CB8AC3E}">
        <p14:creationId xmlns:p14="http://schemas.microsoft.com/office/powerpoint/2010/main" val="1128720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D20F8-2256-11B8-BB82-85BE681465C1}"/>
              </a:ext>
            </a:extLst>
          </p:cNvPr>
          <p:cNvSpPr>
            <a:spLocks noGrp="1"/>
          </p:cNvSpPr>
          <p:nvPr>
            <p:ph type="title"/>
          </p:nvPr>
        </p:nvSpPr>
        <p:spPr/>
        <p:txBody>
          <a:bodyPr>
            <a:noAutofit/>
          </a:bodyPr>
          <a:lstStyle/>
          <a:p>
            <a:r>
              <a:rPr lang="en-US" sz="3200" dirty="0"/>
              <a:t>Thanks to students Adam </a:t>
            </a:r>
            <a:r>
              <a:rPr lang="en-US" sz="3200" dirty="0" err="1"/>
              <a:t>Sadilek</a:t>
            </a:r>
            <a:r>
              <a:rPr lang="en-US" sz="3200" dirty="0"/>
              <a:t>, Anis Zaman, and </a:t>
            </a:r>
            <a:r>
              <a:rPr lang="en-US" sz="3200" dirty="0" err="1"/>
              <a:t>Boyu</a:t>
            </a:r>
            <a:r>
              <a:rPr lang="en-US" sz="3200" dirty="0"/>
              <a:t> Zhang, and colleague Vincent </a:t>
            </a:r>
            <a:r>
              <a:rPr lang="en-US" sz="3200" dirty="0" err="1"/>
              <a:t>Silenzio</a:t>
            </a:r>
            <a:endParaRPr lang="en-US" sz="3200" dirty="0"/>
          </a:p>
        </p:txBody>
      </p:sp>
      <p:sp>
        <p:nvSpPr>
          <p:cNvPr id="5" name="Text Placeholder 4">
            <a:extLst>
              <a:ext uri="{FF2B5EF4-FFF2-40B4-BE49-F238E27FC236}">
                <a16:creationId xmlns:a16="http://schemas.microsoft.com/office/drawing/2014/main" id="{4B2CEDD7-6AA9-983B-AB8B-A5B137152B3E}"/>
              </a:ext>
            </a:extLst>
          </p:cNvPr>
          <p:cNvSpPr>
            <a:spLocks noGrp="1"/>
          </p:cNvSpPr>
          <p:nvPr>
            <p:ph type="body" idx="1"/>
          </p:nvPr>
        </p:nvSpPr>
        <p:spPr/>
        <p:txBody>
          <a:bodyPr/>
          <a:lstStyle/>
          <a:p>
            <a:r>
              <a:rPr lang="en-US" dirty="0"/>
              <a:t>Papers at https://</a:t>
            </a:r>
            <a:r>
              <a:rPr lang="en-US" dirty="0" err="1"/>
              <a:t>henrykautz.com</a:t>
            </a:r>
            <a:r>
              <a:rPr lang="en-US" dirty="0"/>
              <a:t>/research</a:t>
            </a:r>
          </a:p>
        </p:txBody>
      </p:sp>
    </p:spTree>
    <p:extLst>
      <p:ext uri="{BB962C8B-B14F-4D97-AF65-F5344CB8AC3E}">
        <p14:creationId xmlns:p14="http://schemas.microsoft.com/office/powerpoint/2010/main" val="1344128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B9F3-BD73-28DB-DCF8-CA31A90713D4}"/>
              </a:ext>
            </a:extLst>
          </p:cNvPr>
          <p:cNvSpPr>
            <a:spLocks noGrp="1"/>
          </p:cNvSpPr>
          <p:nvPr>
            <p:ph type="title"/>
          </p:nvPr>
        </p:nvSpPr>
        <p:spPr/>
        <p:txBody>
          <a:bodyPr>
            <a:normAutofit fontScale="90000"/>
          </a:bodyPr>
          <a:lstStyle/>
          <a:p>
            <a:r>
              <a:rPr lang="en-US" dirty="0"/>
              <a:t>Modeling Online Activity Temporality</a:t>
            </a:r>
          </a:p>
        </p:txBody>
      </p:sp>
      <p:pic>
        <p:nvPicPr>
          <p:cNvPr id="4" name="Picture 3">
            <a:extLst>
              <a:ext uri="{FF2B5EF4-FFF2-40B4-BE49-F238E27FC236}">
                <a16:creationId xmlns:a16="http://schemas.microsoft.com/office/drawing/2014/main" id="{07102E5D-485C-F4D6-B8BC-CBAE937DB9FD}"/>
              </a:ext>
            </a:extLst>
          </p:cNvPr>
          <p:cNvPicPr>
            <a:picLocks noChangeAspect="1"/>
          </p:cNvPicPr>
          <p:nvPr/>
        </p:nvPicPr>
        <p:blipFill>
          <a:blip r:embed="rId2"/>
          <a:stretch>
            <a:fillRect/>
          </a:stretch>
        </p:blipFill>
        <p:spPr>
          <a:xfrm>
            <a:off x="193039" y="1338590"/>
            <a:ext cx="4165601" cy="2228511"/>
          </a:xfrm>
          <a:prstGeom prst="rect">
            <a:avLst/>
          </a:prstGeom>
        </p:spPr>
      </p:pic>
      <p:pic>
        <p:nvPicPr>
          <p:cNvPr id="5" name="Picture 4">
            <a:extLst>
              <a:ext uri="{FF2B5EF4-FFF2-40B4-BE49-F238E27FC236}">
                <a16:creationId xmlns:a16="http://schemas.microsoft.com/office/drawing/2014/main" id="{E1C671E7-E416-B1FD-A96D-65EB4F76B333}"/>
              </a:ext>
            </a:extLst>
          </p:cNvPr>
          <p:cNvPicPr>
            <a:picLocks noChangeAspect="1"/>
          </p:cNvPicPr>
          <p:nvPr/>
        </p:nvPicPr>
        <p:blipFill>
          <a:blip r:embed="rId3"/>
          <a:stretch>
            <a:fillRect/>
          </a:stretch>
        </p:blipFill>
        <p:spPr>
          <a:xfrm>
            <a:off x="4571999" y="1268413"/>
            <a:ext cx="4497145" cy="2368867"/>
          </a:xfrm>
          <a:prstGeom prst="rect">
            <a:avLst/>
          </a:prstGeom>
        </p:spPr>
      </p:pic>
      <p:sp>
        <p:nvSpPr>
          <p:cNvPr id="6" name="Rectangle 5">
            <a:extLst>
              <a:ext uri="{FF2B5EF4-FFF2-40B4-BE49-F238E27FC236}">
                <a16:creationId xmlns:a16="http://schemas.microsoft.com/office/drawing/2014/main" id="{3296A4BD-472A-7912-8C26-03B6EC3DADAA}"/>
              </a:ext>
            </a:extLst>
          </p:cNvPr>
          <p:cNvSpPr/>
          <p:nvPr/>
        </p:nvSpPr>
        <p:spPr>
          <a:xfrm>
            <a:off x="193039" y="2082800"/>
            <a:ext cx="4165601" cy="1320800"/>
          </a:xfrm>
          <a:prstGeom prst="rect">
            <a:avLst/>
          </a:prstGeom>
          <a:solidFill>
            <a:srgbClr val="FFFF00">
              <a:alpha val="171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43C2B6-17EF-F6E2-0D44-EFCBB9F3445E}"/>
              </a:ext>
            </a:extLst>
          </p:cNvPr>
          <p:cNvSpPr/>
          <p:nvPr/>
        </p:nvSpPr>
        <p:spPr>
          <a:xfrm>
            <a:off x="4571998" y="2987040"/>
            <a:ext cx="4497145" cy="650240"/>
          </a:xfrm>
          <a:prstGeom prst="rect">
            <a:avLst/>
          </a:prstGeom>
          <a:solidFill>
            <a:srgbClr val="FFFF00">
              <a:alpha val="1668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922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95F6-32B3-6E10-05B9-435C67DDF30C}"/>
              </a:ext>
            </a:extLst>
          </p:cNvPr>
          <p:cNvSpPr>
            <a:spLocks noGrp="1"/>
          </p:cNvSpPr>
          <p:nvPr>
            <p:ph type="title"/>
          </p:nvPr>
        </p:nvSpPr>
        <p:spPr/>
        <p:txBody>
          <a:bodyPr/>
          <a:lstStyle/>
          <a:p>
            <a:r>
              <a:rPr lang="en-US" dirty="0"/>
              <a:t>Gaussian Process Regression (1)</a:t>
            </a:r>
          </a:p>
        </p:txBody>
      </p:sp>
      <p:pic>
        <p:nvPicPr>
          <p:cNvPr id="4" name="Picture 3">
            <a:extLst>
              <a:ext uri="{FF2B5EF4-FFF2-40B4-BE49-F238E27FC236}">
                <a16:creationId xmlns:a16="http://schemas.microsoft.com/office/drawing/2014/main" id="{519E489E-86CC-5772-F840-60199B0266F9}"/>
              </a:ext>
            </a:extLst>
          </p:cNvPr>
          <p:cNvPicPr>
            <a:picLocks noChangeAspect="1"/>
          </p:cNvPicPr>
          <p:nvPr/>
        </p:nvPicPr>
        <p:blipFill>
          <a:blip r:embed="rId2"/>
          <a:stretch>
            <a:fillRect/>
          </a:stretch>
        </p:blipFill>
        <p:spPr>
          <a:xfrm>
            <a:off x="102871" y="1268412"/>
            <a:ext cx="4572000" cy="3213253"/>
          </a:xfrm>
          <a:prstGeom prst="rect">
            <a:avLst/>
          </a:prstGeom>
        </p:spPr>
      </p:pic>
      <p:pic>
        <p:nvPicPr>
          <p:cNvPr id="5" name="Picture 4">
            <a:extLst>
              <a:ext uri="{FF2B5EF4-FFF2-40B4-BE49-F238E27FC236}">
                <a16:creationId xmlns:a16="http://schemas.microsoft.com/office/drawing/2014/main" id="{B49578F3-A5D9-C3FF-B2B5-6CEE716F6249}"/>
              </a:ext>
            </a:extLst>
          </p:cNvPr>
          <p:cNvPicPr>
            <a:picLocks noChangeAspect="1"/>
          </p:cNvPicPr>
          <p:nvPr/>
        </p:nvPicPr>
        <p:blipFill>
          <a:blip r:embed="rId3"/>
          <a:stretch>
            <a:fillRect/>
          </a:stretch>
        </p:blipFill>
        <p:spPr>
          <a:xfrm>
            <a:off x="4695335" y="1268411"/>
            <a:ext cx="4405567" cy="2777807"/>
          </a:xfrm>
          <a:prstGeom prst="rect">
            <a:avLst/>
          </a:prstGeom>
        </p:spPr>
      </p:pic>
      <p:sp>
        <p:nvSpPr>
          <p:cNvPr id="6" name="Rectangle 5">
            <a:extLst>
              <a:ext uri="{FF2B5EF4-FFF2-40B4-BE49-F238E27FC236}">
                <a16:creationId xmlns:a16="http://schemas.microsoft.com/office/drawing/2014/main" id="{86122F55-42D1-FFBF-2A06-1342F8E24B78}"/>
              </a:ext>
            </a:extLst>
          </p:cNvPr>
          <p:cNvSpPr/>
          <p:nvPr/>
        </p:nvSpPr>
        <p:spPr>
          <a:xfrm>
            <a:off x="4695335" y="2062480"/>
            <a:ext cx="4405567" cy="802640"/>
          </a:xfrm>
          <a:prstGeom prst="rect">
            <a:avLst/>
          </a:prstGeom>
          <a:solidFill>
            <a:srgbClr val="FFFF00">
              <a:alpha val="1497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501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95F6-32B3-6E10-05B9-435C67DDF30C}"/>
              </a:ext>
            </a:extLst>
          </p:cNvPr>
          <p:cNvSpPr>
            <a:spLocks noGrp="1"/>
          </p:cNvSpPr>
          <p:nvPr>
            <p:ph type="title"/>
          </p:nvPr>
        </p:nvSpPr>
        <p:spPr/>
        <p:txBody>
          <a:bodyPr/>
          <a:lstStyle/>
          <a:p>
            <a:r>
              <a:rPr lang="en-US" dirty="0"/>
              <a:t>Gaussian Process Regression (2)</a:t>
            </a:r>
          </a:p>
        </p:txBody>
      </p:sp>
      <p:pic>
        <p:nvPicPr>
          <p:cNvPr id="3" name="Picture 2">
            <a:extLst>
              <a:ext uri="{FF2B5EF4-FFF2-40B4-BE49-F238E27FC236}">
                <a16:creationId xmlns:a16="http://schemas.microsoft.com/office/drawing/2014/main" id="{5A904B8A-42D0-1781-A245-78B496A49781}"/>
              </a:ext>
            </a:extLst>
          </p:cNvPr>
          <p:cNvPicPr>
            <a:picLocks noChangeAspect="1"/>
          </p:cNvPicPr>
          <p:nvPr/>
        </p:nvPicPr>
        <p:blipFill>
          <a:blip r:embed="rId2"/>
          <a:stretch>
            <a:fillRect/>
          </a:stretch>
        </p:blipFill>
        <p:spPr>
          <a:xfrm>
            <a:off x="396240" y="1250873"/>
            <a:ext cx="4301490" cy="3299537"/>
          </a:xfrm>
          <a:prstGeom prst="rect">
            <a:avLst/>
          </a:prstGeom>
        </p:spPr>
      </p:pic>
      <p:pic>
        <p:nvPicPr>
          <p:cNvPr id="6" name="Picture 5">
            <a:extLst>
              <a:ext uri="{FF2B5EF4-FFF2-40B4-BE49-F238E27FC236}">
                <a16:creationId xmlns:a16="http://schemas.microsoft.com/office/drawing/2014/main" id="{708B2460-336F-0184-FBE9-6033ACE099D2}"/>
              </a:ext>
            </a:extLst>
          </p:cNvPr>
          <p:cNvPicPr>
            <a:picLocks noChangeAspect="1"/>
          </p:cNvPicPr>
          <p:nvPr/>
        </p:nvPicPr>
        <p:blipFill>
          <a:blip r:embed="rId3"/>
          <a:stretch>
            <a:fillRect/>
          </a:stretch>
        </p:blipFill>
        <p:spPr>
          <a:xfrm>
            <a:off x="4697730" y="1250872"/>
            <a:ext cx="4149090" cy="3325991"/>
          </a:xfrm>
          <a:prstGeom prst="rect">
            <a:avLst/>
          </a:prstGeom>
        </p:spPr>
      </p:pic>
      <p:sp>
        <p:nvSpPr>
          <p:cNvPr id="15" name="Rectangle 14">
            <a:extLst>
              <a:ext uri="{FF2B5EF4-FFF2-40B4-BE49-F238E27FC236}">
                <a16:creationId xmlns:a16="http://schemas.microsoft.com/office/drawing/2014/main" id="{AAD49836-E651-F9E2-B34F-A84CF862E430}"/>
              </a:ext>
            </a:extLst>
          </p:cNvPr>
          <p:cNvSpPr/>
          <p:nvPr/>
        </p:nvSpPr>
        <p:spPr>
          <a:xfrm>
            <a:off x="396240" y="1191025"/>
            <a:ext cx="4301490" cy="1380725"/>
          </a:xfrm>
          <a:prstGeom prst="rect">
            <a:avLst/>
          </a:prstGeom>
          <a:solidFill>
            <a:srgbClr val="FFFF00">
              <a:alpha val="969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6FD4CBC-38DB-09D1-CA97-92610D3D23F7}"/>
              </a:ext>
            </a:extLst>
          </p:cNvPr>
          <p:cNvSpPr/>
          <p:nvPr/>
        </p:nvSpPr>
        <p:spPr>
          <a:xfrm>
            <a:off x="4697730" y="3627120"/>
            <a:ext cx="4149090" cy="923290"/>
          </a:xfrm>
          <a:prstGeom prst="rect">
            <a:avLst/>
          </a:prstGeom>
          <a:solidFill>
            <a:srgbClr val="FFFF00">
              <a:alpha val="1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90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Tweets About Flu Symptoms</a:t>
            </a:r>
          </a:p>
        </p:txBody>
      </p:sp>
      <p:pic>
        <p:nvPicPr>
          <p:cNvPr id="4" name="SVM-cascade.pdf">
            <a:extLst>
              <a:ext uri="{FF2B5EF4-FFF2-40B4-BE49-F238E27FC236}">
                <a16:creationId xmlns:a16="http://schemas.microsoft.com/office/drawing/2014/main" id="{CB6D336D-7906-EF4E-75AB-F8FED2275A07}"/>
              </a:ext>
            </a:extLst>
          </p:cNvPr>
          <p:cNvPicPr/>
          <p:nvPr/>
        </p:nvPicPr>
        <p:blipFill>
          <a:blip r:embed="rId2"/>
          <a:stretch>
            <a:fillRect/>
          </a:stretch>
        </p:blipFill>
        <p:spPr>
          <a:xfrm>
            <a:off x="3367043" y="2333002"/>
            <a:ext cx="5432442" cy="2536654"/>
          </a:xfrm>
          <a:prstGeom prst="rect">
            <a:avLst/>
          </a:prstGeom>
          <a:ln w="12700">
            <a:miter lim="400000"/>
          </a:ln>
        </p:spPr>
      </p:pic>
      <p:sp>
        <p:nvSpPr>
          <p:cNvPr id="6" name="Content Placeholder 5">
            <a:extLst>
              <a:ext uri="{FF2B5EF4-FFF2-40B4-BE49-F238E27FC236}">
                <a16:creationId xmlns:a16="http://schemas.microsoft.com/office/drawing/2014/main" id="{DD3D8823-5801-18C4-2E32-47A498B659EB}"/>
              </a:ext>
            </a:extLst>
          </p:cNvPr>
          <p:cNvSpPr>
            <a:spLocks noGrp="1"/>
          </p:cNvSpPr>
          <p:nvPr>
            <p:ph idx="1"/>
          </p:nvPr>
        </p:nvSpPr>
        <p:spPr/>
        <p:txBody>
          <a:bodyPr>
            <a:normAutofit/>
          </a:bodyPr>
          <a:lstStyle/>
          <a:p>
            <a:r>
              <a:rPr lang="en-US" dirty="0"/>
              <a:t>Previous work: keywords</a:t>
            </a:r>
          </a:p>
          <a:p>
            <a:pPr lvl="1"/>
            <a:r>
              <a:rPr lang="en-US" dirty="0"/>
              <a:t>Problems: “sick of homework”, “under the weather”</a:t>
            </a:r>
          </a:p>
          <a:p>
            <a:r>
              <a:rPr lang="en-US" dirty="0"/>
              <a:t>Our approach: </a:t>
            </a:r>
          </a:p>
          <a:p>
            <a:pPr lvl="1"/>
            <a:r>
              <a:rPr lang="en-US" dirty="0"/>
              <a:t>Support Vector Machine using word </a:t>
            </a:r>
            <a:br>
              <a:rPr lang="en-US" dirty="0"/>
            </a:br>
            <a:r>
              <a:rPr lang="en-US" dirty="0"/>
              <a:t>trigrams</a:t>
            </a:r>
          </a:p>
          <a:p>
            <a:pPr lvl="1"/>
            <a:r>
              <a:rPr lang="en-US" dirty="0"/>
              <a:t>Semi-supervised learning using </a:t>
            </a:r>
            <a:br>
              <a:rPr lang="en-US" dirty="0"/>
            </a:br>
            <a:r>
              <a:rPr lang="en-US" dirty="0"/>
              <a:t>Mechanical Turk</a:t>
            </a:r>
          </a:p>
          <a:p>
            <a:pPr lvl="1"/>
            <a:r>
              <a:rPr lang="en-US" dirty="0"/>
              <a:t>98% accuracy</a:t>
            </a:r>
          </a:p>
          <a:p>
            <a:endParaRPr lang="en-US" dirty="0"/>
          </a:p>
          <a:p>
            <a:endParaRPr lang="en-US" dirty="0"/>
          </a:p>
        </p:txBody>
      </p:sp>
    </p:spTree>
    <p:extLst>
      <p:ext uri="{BB962C8B-B14F-4D97-AF65-F5344CB8AC3E}">
        <p14:creationId xmlns:p14="http://schemas.microsoft.com/office/powerpoint/2010/main" val="1383925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681" y="323665"/>
            <a:ext cx="5600531" cy="4621715"/>
          </a:xfrm>
          <a:prstGeom prst="rect">
            <a:avLst/>
          </a:prstGeom>
        </p:spPr>
      </p:pic>
    </p:spTree>
    <p:extLst>
      <p:ext uri="{BB962C8B-B14F-4D97-AF65-F5344CB8AC3E}">
        <p14:creationId xmlns:p14="http://schemas.microsoft.com/office/powerpoint/2010/main" val="27797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pPr lvl="0">
              <a:defRPr sz="1800"/>
            </a:pPr>
            <a:r>
              <a:rPr lang="en-US" sz="4430" dirty="0"/>
              <a:t>Validating Twitter Health Signal</a:t>
            </a:r>
            <a:endParaRPr sz="4430" baseline="-25000" dirty="0"/>
          </a:p>
        </p:txBody>
      </p:sp>
      <p:sp>
        <p:nvSpPr>
          <p:cNvPr id="184" name="Shape 184"/>
          <p:cNvSpPr>
            <a:spLocks noGrp="1"/>
          </p:cNvSpPr>
          <p:nvPr>
            <p:ph idx="1"/>
          </p:nvPr>
        </p:nvSpPr>
        <p:spPr>
          <a:xfrm>
            <a:off x="261223" y="2041962"/>
            <a:ext cx="3948468" cy="2650808"/>
          </a:xfrm>
          <a:prstGeom prst="rect">
            <a:avLst/>
          </a:prstGeom>
        </p:spPr>
        <p:txBody>
          <a:bodyPr>
            <a:normAutofit/>
          </a:bodyPr>
          <a:lstStyle/>
          <a:p>
            <a:pPr marL="113850" indent="0" defTabSz="209483">
              <a:spcBef>
                <a:spcPts val="844"/>
              </a:spcBef>
              <a:buNone/>
              <a:defRPr sz="1800"/>
            </a:pPr>
            <a:r>
              <a:rPr lang="en-US" sz="2000" dirty="0"/>
              <a:t>Change in influenza rate</a:t>
            </a:r>
          </a:p>
          <a:p>
            <a:pPr marL="318779" indent="-204929" defTabSz="209483">
              <a:spcBef>
                <a:spcPts val="844"/>
              </a:spcBef>
              <a:defRPr sz="1800"/>
            </a:pPr>
            <a:r>
              <a:rPr sz="1800" dirty="0"/>
              <a:t>NYC, Boston, Los Angeles, </a:t>
            </a:r>
            <a:br>
              <a:rPr lang="en-US" sz="1800" dirty="0"/>
            </a:br>
            <a:r>
              <a:rPr sz="1800" dirty="0"/>
              <a:t>Seattle, San Francisco</a:t>
            </a:r>
          </a:p>
          <a:p>
            <a:pPr marL="318779" indent="-204929" defTabSz="209483">
              <a:spcBef>
                <a:spcPts val="844"/>
              </a:spcBef>
              <a:defRPr sz="1800"/>
            </a:pPr>
            <a:r>
              <a:rPr lang="en-US" sz="1800" dirty="0"/>
              <a:t>Correlation with </a:t>
            </a:r>
            <a:r>
              <a:rPr sz="1800" dirty="0"/>
              <a:t>C</a:t>
            </a:r>
            <a:r>
              <a:rPr lang="en-US" sz="1800" dirty="0"/>
              <a:t>DC: </a:t>
            </a:r>
            <a:br>
              <a:rPr lang="en-US" sz="1800" dirty="0"/>
            </a:br>
            <a:r>
              <a:rPr sz="1800" dirty="0"/>
              <a:t>R=0.80, p=0.002</a:t>
            </a:r>
          </a:p>
          <a:p>
            <a:pPr marL="318779" indent="-204929" defTabSz="209483">
              <a:spcBef>
                <a:spcPts val="844"/>
              </a:spcBef>
              <a:defRPr sz="1800"/>
            </a:pPr>
            <a:r>
              <a:rPr lang="en-US" sz="1800" dirty="0"/>
              <a:t>Correlation with </a:t>
            </a:r>
            <a:r>
              <a:rPr sz="1800" dirty="0"/>
              <a:t>G</a:t>
            </a:r>
            <a:r>
              <a:rPr lang="en-US" sz="1800" dirty="0"/>
              <a:t>oogle Flu Trends:</a:t>
            </a:r>
            <a:br>
              <a:rPr lang="en-US" sz="1800" dirty="0"/>
            </a:br>
            <a:r>
              <a:rPr sz="1800" dirty="0"/>
              <a:t>R=0.87, p=0.0002</a:t>
            </a:r>
          </a:p>
        </p:txBody>
      </p:sp>
      <p:pic>
        <p:nvPicPr>
          <p:cNvPr id="185" name="droppedImage.png"/>
          <p:cNvPicPr/>
          <p:nvPr/>
        </p:nvPicPr>
        <p:blipFill>
          <a:blip r:embed="rId2"/>
          <a:stretch>
            <a:fillRect/>
          </a:stretch>
        </p:blipFill>
        <p:spPr>
          <a:xfrm>
            <a:off x="3957502" y="1535641"/>
            <a:ext cx="4557848" cy="3607859"/>
          </a:xfrm>
          <a:prstGeom prst="rect">
            <a:avLst/>
          </a:prstGeom>
          <a:ln w="12700">
            <a:miter lim="400000"/>
          </a:ln>
        </p:spPr>
      </p:pic>
      <p:pic>
        <p:nvPicPr>
          <p:cNvPr id="2" name="droppedImage.png">
            <a:extLst>
              <a:ext uri="{FF2B5EF4-FFF2-40B4-BE49-F238E27FC236}">
                <a16:creationId xmlns:a16="http://schemas.microsoft.com/office/drawing/2014/main" id="{BCA8793C-81C7-AA21-B1C6-01BADC30ACAB}"/>
              </a:ext>
            </a:extLst>
          </p:cNvPr>
          <p:cNvPicPr/>
          <p:nvPr/>
        </p:nvPicPr>
        <p:blipFill>
          <a:blip r:embed="rId3"/>
          <a:stretch>
            <a:fillRect/>
          </a:stretch>
        </p:blipFill>
        <p:spPr>
          <a:xfrm>
            <a:off x="1566915" y="1114578"/>
            <a:ext cx="5001213" cy="659759"/>
          </a:xfrm>
          <a:prstGeom prst="rect">
            <a:avLst/>
          </a:prstGeom>
          <a:ln w="12700">
            <a:miter lim="400000"/>
          </a:ln>
        </p:spPr>
      </p:pic>
    </p:spTree>
    <p:extLst>
      <p:ext uri="{BB962C8B-B14F-4D97-AF65-F5344CB8AC3E}">
        <p14:creationId xmlns:p14="http://schemas.microsoft.com/office/powerpoint/2010/main" val="199203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C9A2-FFB5-CF86-2C91-863549E7C5F4}"/>
              </a:ext>
            </a:extLst>
          </p:cNvPr>
          <p:cNvSpPr>
            <a:spLocks noGrp="1"/>
          </p:cNvSpPr>
          <p:nvPr>
            <p:ph type="title"/>
          </p:nvPr>
        </p:nvSpPr>
        <p:spPr/>
        <p:txBody>
          <a:bodyPr/>
          <a:lstStyle/>
          <a:p>
            <a:r>
              <a:rPr lang="en-US" dirty="0"/>
              <a:t>Geolocation Analysis</a:t>
            </a:r>
          </a:p>
        </p:txBody>
      </p:sp>
      <p:sp>
        <p:nvSpPr>
          <p:cNvPr id="3" name="Content Placeholder 2">
            <a:extLst>
              <a:ext uri="{FF2B5EF4-FFF2-40B4-BE49-F238E27FC236}">
                <a16:creationId xmlns:a16="http://schemas.microsoft.com/office/drawing/2014/main" id="{E043E6B8-2675-954C-6907-4791E2BE7B0B}"/>
              </a:ext>
            </a:extLst>
          </p:cNvPr>
          <p:cNvSpPr>
            <a:spLocks noGrp="1"/>
          </p:cNvSpPr>
          <p:nvPr>
            <p:ph idx="1"/>
          </p:nvPr>
        </p:nvSpPr>
        <p:spPr/>
        <p:txBody>
          <a:bodyPr>
            <a:normAutofit/>
          </a:bodyPr>
          <a:lstStyle/>
          <a:p>
            <a:r>
              <a:rPr lang="en-US" dirty="0"/>
              <a:t>At time of data collection (2012-2015), most tweets were GPS tagged </a:t>
            </a:r>
          </a:p>
          <a:p>
            <a:r>
              <a:rPr lang="en-US" dirty="0"/>
              <a:t>Possible to infer an individual’s</a:t>
            </a:r>
          </a:p>
          <a:p>
            <a:pPr lvl="1"/>
            <a:r>
              <a:rPr lang="en-US" dirty="0"/>
              <a:t>Movement from place to place</a:t>
            </a:r>
          </a:p>
          <a:p>
            <a:pPr lvl="1"/>
            <a:r>
              <a:rPr lang="en-US" dirty="0"/>
              <a:t>Home location</a:t>
            </a:r>
          </a:p>
          <a:p>
            <a:r>
              <a:rPr lang="en-US" dirty="0"/>
              <a:t>Enabled prediction of individual developing disease based on</a:t>
            </a:r>
          </a:p>
          <a:p>
            <a:pPr lvl="1"/>
            <a:r>
              <a:rPr lang="en-US" dirty="0"/>
              <a:t>Encounters with sick-tweeting individuals</a:t>
            </a:r>
          </a:p>
          <a:p>
            <a:pPr lvl="1"/>
            <a:r>
              <a:rPr lang="en-US" dirty="0"/>
              <a:t>Encounters with sick-tweeting friends (mutual followers)</a:t>
            </a:r>
          </a:p>
          <a:p>
            <a:pPr lvl="1"/>
            <a:r>
              <a:rPr lang="en-US" dirty="0"/>
              <a:t>Encounters with environmental factors</a:t>
            </a:r>
          </a:p>
          <a:p>
            <a:r>
              <a:rPr lang="en-US" dirty="0"/>
              <a:t>After 2017, GPS tagged posts became rare</a:t>
            </a:r>
          </a:p>
        </p:txBody>
      </p:sp>
      <p:sp>
        <p:nvSpPr>
          <p:cNvPr id="4" name="Slide Number Placeholder 3">
            <a:extLst>
              <a:ext uri="{FF2B5EF4-FFF2-40B4-BE49-F238E27FC236}">
                <a16:creationId xmlns:a16="http://schemas.microsoft.com/office/drawing/2014/main" id="{0004B3CB-08B1-F9E3-921E-E3DDEB3678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240791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prstGeom prst="rect">
            <a:avLst/>
          </a:prstGeom>
        </p:spPr>
        <p:txBody>
          <a:bodyPr/>
          <a:lstStyle/>
          <a:p>
            <a:pPr lvl="0">
              <a:defRPr sz="1800"/>
            </a:pPr>
            <a:r>
              <a:rPr sz="4430"/>
              <a:t>Impact of Co-Location</a:t>
            </a:r>
          </a:p>
        </p:txBody>
      </p:sp>
      <p:pic>
        <p:nvPicPr>
          <p:cNvPr id="188" name="sick-colocation-influence.pdf"/>
          <p:cNvPicPr/>
          <p:nvPr/>
        </p:nvPicPr>
        <p:blipFill>
          <a:blip r:embed="rId2"/>
          <a:stretch>
            <a:fillRect/>
          </a:stretch>
        </p:blipFill>
        <p:spPr>
          <a:xfrm>
            <a:off x="2294930" y="1106905"/>
            <a:ext cx="5097157" cy="3815586"/>
          </a:xfrm>
          <a:prstGeom prst="rect">
            <a:avLst/>
          </a:prstGeom>
          <a:ln w="12700">
            <a:miter lim="400000"/>
          </a:ln>
        </p:spPr>
      </p:pic>
      <p:sp>
        <p:nvSpPr>
          <p:cNvPr id="4" name="TextBox 3"/>
          <p:cNvSpPr txBox="1"/>
          <p:nvPr/>
        </p:nvSpPr>
        <p:spPr>
          <a:xfrm>
            <a:off x="6460785" y="1623060"/>
            <a:ext cx="1197316" cy="923330"/>
          </a:xfrm>
          <a:prstGeom prst="rect">
            <a:avLst/>
          </a:prstGeom>
          <a:noFill/>
        </p:spPr>
        <p:txBody>
          <a:bodyPr wrap="square" rtlCol="0">
            <a:spAutoFit/>
          </a:bodyPr>
          <a:lstStyle/>
          <a:p>
            <a:r>
              <a:rPr lang="en-US" sz="1350" i="1" dirty="0">
                <a:solidFill>
                  <a:srgbClr val="FF0000"/>
                </a:solidFill>
              </a:rPr>
              <a:t>Impact of encountering 50+ sick users is strong  </a:t>
            </a:r>
          </a:p>
        </p:txBody>
      </p:sp>
    </p:spTree>
    <p:extLst>
      <p:ext uri="{BB962C8B-B14F-4D97-AF65-F5344CB8AC3E}">
        <p14:creationId xmlns:p14="http://schemas.microsoft.com/office/powerpoint/2010/main" val="822355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746</TotalTime>
  <Words>2230</Words>
  <Application>Microsoft Macintosh PowerPoint</Application>
  <PresentationFormat>On-screen Show (16:9)</PresentationFormat>
  <Paragraphs>287</Paragraphs>
  <Slides>43</Slides>
  <Notes>13</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Calibri</vt:lpstr>
      <vt:lpstr>Wingdings</vt:lpstr>
      <vt:lpstr>Calibri Light</vt:lpstr>
      <vt:lpstr>Arial</vt:lpstr>
      <vt:lpstr>Office Theme</vt:lpstr>
      <vt:lpstr>Custom Design</vt:lpstr>
      <vt:lpstr>Using Online Behavioral Data to Improve Public Health</vt:lpstr>
      <vt:lpstr>10-Year Retrospective</vt:lpstr>
      <vt:lpstr>Outline</vt:lpstr>
      <vt:lpstr>Twitter Health: Predicting Spread of Contagious Disease</vt:lpstr>
      <vt:lpstr>Finding Tweets About Flu Symptoms</vt:lpstr>
      <vt:lpstr>PowerPoint Presentation</vt:lpstr>
      <vt:lpstr>Validating Twitter Health Signal</vt:lpstr>
      <vt:lpstr>Geolocation Analysis</vt:lpstr>
      <vt:lpstr>Impact of Co-Location</vt:lpstr>
      <vt:lpstr>Impact of Friendships</vt:lpstr>
      <vt:lpstr>PowerPoint Presentation</vt:lpstr>
      <vt:lpstr>Factors Influencing Health</vt:lpstr>
      <vt:lpstr>Global Influenza Rate Prediction</vt:lpstr>
      <vt:lpstr>nEmesis: Locating Sources of Food-borne Illness</vt:lpstr>
      <vt:lpstr>Foodborne Illness</vt:lpstr>
      <vt:lpstr>PowerPoint Presentation</vt:lpstr>
      <vt:lpstr>Las Vegas Trial</vt:lpstr>
      <vt:lpstr>Regression Coefficients for Predicting Violation Score</vt:lpstr>
      <vt:lpstr>Results</vt:lpstr>
      <vt:lpstr>MEW: Mental Health Evaluation from Web Data</vt:lpstr>
      <vt:lpstr>Prevalence of Mental Illness</vt:lpstr>
      <vt:lpstr>Challenges to Diagnosis</vt:lpstr>
      <vt:lpstr>Why Not Rely on Public Social Media Data?</vt:lpstr>
      <vt:lpstr>Mental Health Evaluation Using Web Data (MEW)</vt:lpstr>
      <vt:lpstr>Data Sources</vt:lpstr>
      <vt:lpstr>Mew Platform</vt:lpstr>
      <vt:lpstr>Anxiety Detection &amp; Prediction Longitudinal Study</vt:lpstr>
      <vt:lpstr>Anxiety Scores Between Rounds</vt:lpstr>
      <vt:lpstr>Online Data Features</vt:lpstr>
      <vt:lpstr>Example Daily/Weekly Activity Distribution</vt:lpstr>
      <vt:lpstr>Derived Features</vt:lpstr>
      <vt:lpstr>Task 1</vt:lpstr>
      <vt:lpstr>Task 2</vt:lpstr>
      <vt:lpstr>Predicting GADS-7 Anxiety Score (0 to 21)</vt:lpstr>
      <vt:lpstr>Lessons and Next Steps</vt:lpstr>
      <vt:lpstr>Lessons</vt:lpstr>
      <vt:lpstr>Next Steps</vt:lpstr>
      <vt:lpstr>PowerPoint Presentation</vt:lpstr>
      <vt:lpstr>Other Interests</vt:lpstr>
      <vt:lpstr>Thanks to students Adam Sadilek, Anis Zaman, and Boyu Zhang, and colleague Vincent Silenzio</vt:lpstr>
      <vt:lpstr>Modeling Online Activity Temporality</vt:lpstr>
      <vt:lpstr>Gaussian Process Regression (1)</vt:lpstr>
      <vt:lpstr>Gaussian Process Regression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Combining Traditional and Non-traditional Data Stream for Understanding Mental Health</dc:title>
  <cp:lastModifiedBy>Henry Kautz</cp:lastModifiedBy>
  <cp:revision>30</cp:revision>
  <dcterms:modified xsi:type="dcterms:W3CDTF">2024-01-22T23:12:22Z</dcterms:modified>
</cp:coreProperties>
</file>